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9" r:id="rId5"/>
    <p:sldId id="275" r:id="rId6"/>
    <p:sldId id="273" r:id="rId7"/>
    <p:sldId id="270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2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76648-B65C-45B6-9ED2-4DDD5A41A6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69FE11-8D1F-42F3-98A8-80AAB0618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7DBA40-9991-4F68-91C7-7FB1CD9F9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CD7E59-4D96-40AB-A077-5FFF31484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867B5F-9A7A-4499-BCA5-3B7690610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567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E39A9-D433-4FD3-9A60-4F4C0A026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BD20D-1491-40D3-8588-0D3180160F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1428F9-3B3B-4599-BBF5-D71DA21E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18B456-E6CE-454D-822F-A339E38E2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8B83D-5990-4A87-92CC-0B154B064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662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87B93-EFD9-4D8F-AB6E-0DA87980E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31D471-503E-4C56-BA0B-B7780E0D22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6CE848-C637-4DEE-ADA8-7F9C93B58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C29208-04B4-4130-99D2-BD3BDDB34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BE54C-1558-4BDF-B774-1CCF63D11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844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4CE76-0586-4C29-AF64-D73605394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7628C-B944-4313-BDA6-7B66B2B494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25B08B-EA37-4589-82BF-8CCD09F48E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3A9D31-8CAD-4DF1-8839-2DB27711E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710A0-B4E3-493F-BA15-82DA18019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E53942-05B9-44AF-B7E7-A133775BA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90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C820E-DF84-4BF1-B43F-7F189E66E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8CB28-BF4E-4DF0-BCA4-BDA568F705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ED28E-7D54-41EF-BF04-FFB8599AF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878D1A-EAC5-49C2-BAC6-59ED0679B0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6DF19D-743E-4B51-9871-0BB861DABA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81B65C-03AA-4679-809F-8FA21271D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FCD256-7238-4709-9B42-61D8E98AD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AA5D57-F6EE-46EF-95D6-70FD093DE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900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1CCC4-DC52-4B1B-AB3E-B46BBB619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33AA4-C45C-4B6A-B976-DEA6627AD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8852F4-B1AA-467C-B866-98513893F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0C47B4-6506-477B-9F4A-9CED06980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114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5CE07E-8480-42AA-9007-3DAC75AFF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90EBA6-518D-4570-9674-AD4E0C0E4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1F86C1-3FA1-4B37-9357-775548CE1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90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1E936-715F-410B-8820-F77A42DBA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79094-1FBD-44BF-A063-705E832C0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EA4F69-BA52-4D70-A0AA-A8774D9482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E2A02A-132B-46B7-ACA3-C5A49F2C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AE644D-28A0-40D6-872B-EF0F0D2EC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C0A591-7CA6-49C4-A0D4-8E4D376C4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797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35DB8-EABB-47A5-AC27-2775980E8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FC3F4D-F196-44FD-8266-5A49512F74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9E00F7-B351-4D3D-B819-2C29C284A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5F68D1-CFCB-49FF-82CE-6240474BC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206EEC-3A9A-4080-8FE0-4A92FDD86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8F2FBE-0060-4349-93AA-8F58B4ED4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469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E6B06-2306-4699-AA77-44D791432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2E19F5-C001-4C1B-B6C1-B445A49CB8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0DDBF3-1012-446B-8EB5-EEE0A4A9A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92FFAA-9B8E-421C-BE7D-CC9BB98CE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2FA361-964A-4D0C-B923-1C8475134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316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397105B-11E1-4B9C-A96B-5FD81BA1E6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C809FB-71CB-4573-B5CF-4636A9EF7F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FEAF9-59A7-4F7C-849F-C4B782678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7DF7C7-3303-4D9D-8B82-7C0711679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FD25B-3EB3-4602-B943-06C00999C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428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263A3-6543-4552-A6CF-77599F3FA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F956B3-9BCA-45D2-8196-138C14EF69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792BCB-B0F4-4500-9FFB-DB2F193F04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0F47C-21E1-4AE6-BE60-870B27EAF4FB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29ACF-61E8-45FE-AAFF-2976D79AFB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4E8F2-3153-437A-906F-2907F3CEE8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33B6C-452B-44F4-981C-7FF63D751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414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g"/><Relationship Id="rId7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52631" y="45397"/>
            <a:ext cx="6839075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n w="10541" cap="flat" cmpd="sng" algn="ctr">
                  <a:solidFill>
                    <a:srgbClr val="3A6ABF"/>
                  </a:solidFill>
                  <a:prstDash val="solid"/>
                  <a:round/>
                </a:ln>
                <a:gradFill>
                  <a:gsLst>
                    <a:gs pos="0">
                      <a:srgbClr val="BBCBFE"/>
                    </a:gs>
                    <a:gs pos="9000">
                      <a:srgbClr val="98B3FF"/>
                    </a:gs>
                    <a:gs pos="50000">
                      <a:srgbClr val="00219F"/>
                    </a:gs>
                    <a:gs pos="79000">
                      <a:srgbClr val="98B3FF"/>
                    </a:gs>
                    <a:gs pos="100000">
                      <a:srgbClr val="BBCBFE"/>
                    </a:gs>
                  </a:gsLst>
                  <a:lin ang="5400000" scaled="0"/>
                </a:gra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Pinewood Infant and Nursery school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n w="10541" cap="flat" cmpd="sng" algn="ctr">
                  <a:solidFill>
                    <a:srgbClr val="3A6ABF"/>
                  </a:solidFill>
                  <a:prstDash val="solid"/>
                  <a:round/>
                </a:ln>
                <a:gradFill>
                  <a:gsLst>
                    <a:gs pos="0">
                      <a:srgbClr val="BBCBFE"/>
                    </a:gs>
                    <a:gs pos="9000">
                      <a:srgbClr val="98B3FF"/>
                    </a:gs>
                    <a:gs pos="50000">
                      <a:srgbClr val="00219F"/>
                    </a:gs>
                    <a:gs pos="79000">
                      <a:srgbClr val="98B3FF"/>
                    </a:gs>
                    <a:gs pos="100000">
                      <a:srgbClr val="BBCBFE"/>
                    </a:gs>
                  </a:gsLst>
                  <a:lin ang="5400000" scaled="0"/>
                </a:gra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roots to grow and the wings to fly</a:t>
            </a:r>
            <a:r>
              <a:rPr lang="en-GB" sz="1200" b="1" dirty="0">
                <a:gradFill>
                  <a:gsLst>
                    <a:gs pos="0">
                      <a:srgbClr val="83D3FF"/>
                    </a:gs>
                    <a:gs pos="50000">
                      <a:srgbClr val="B5E2FF"/>
                    </a:gs>
                    <a:gs pos="100000">
                      <a:srgbClr val="DBF0FF"/>
                    </a:gs>
                  </a:gsLst>
                  <a:lin ang="13500000" scaled="0"/>
                </a:gra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GB" sz="1200" b="1" dirty="0">
                <a:solidFill>
                  <a:srgbClr val="00B0F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solidFill>
                  <a:srgbClr val="00B0F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Responsibility </a:t>
            </a:r>
            <a:r>
              <a:rPr lang="en-GB" sz="1200" b="1" dirty="0">
                <a:solidFill>
                  <a:srgbClr val="FF000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Resilience </a:t>
            </a:r>
            <a:r>
              <a:rPr lang="en-GB" sz="1200" b="1" dirty="0">
                <a:solidFill>
                  <a:srgbClr val="92D05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Independence </a:t>
            </a:r>
            <a:r>
              <a:rPr lang="en-GB" sz="1200" b="1" dirty="0">
                <a:solidFill>
                  <a:srgbClr val="FF000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Curiosity </a:t>
            </a:r>
            <a:r>
              <a:rPr lang="en-GB" sz="1200" b="1" dirty="0">
                <a:solidFill>
                  <a:srgbClr val="FFD966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Respect </a:t>
            </a:r>
            <a:r>
              <a:rPr lang="en-GB" sz="1200" b="1" dirty="0">
                <a:solidFill>
                  <a:srgbClr val="92D05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Kindness </a:t>
            </a:r>
            <a:r>
              <a:rPr lang="en-GB" sz="1200" b="1" dirty="0">
                <a:solidFill>
                  <a:srgbClr val="FFD966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Honesty </a:t>
            </a:r>
            <a:r>
              <a:rPr lang="en-GB" sz="1200" b="1" dirty="0">
                <a:solidFill>
                  <a:srgbClr val="00B0F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Self-belief</a:t>
            </a:r>
            <a:endParaRPr lang="en-GB" sz="1200" dirty="0">
              <a:effectLst/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60786" y="964657"/>
            <a:ext cx="60259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We have designed our curriculum around the principle that we provide children with the roots needed to move onto the next part of their journey.</a:t>
            </a:r>
            <a:endParaRPr lang="en-GB" sz="1200" b="1" dirty="0">
              <a:solidFill>
                <a:schemeClr val="accent1"/>
              </a:solidFill>
              <a:latin typeface="Twinkl" pitchFamily="2" charset="0"/>
            </a:endParaRPr>
          </a:p>
        </p:txBody>
      </p:sp>
      <p:pic>
        <p:nvPicPr>
          <p:cNvPr id="4" name="Picture 3" descr="C:\Users\kreilly\Desktop\Untitled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" t="5891" r="5762" b="6367"/>
          <a:stretch/>
        </p:blipFill>
        <p:spPr bwMode="auto">
          <a:xfrm>
            <a:off x="117724" y="38191"/>
            <a:ext cx="1653925" cy="1366595"/>
          </a:xfrm>
          <a:prstGeom prst="ellipse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1649" y="1887987"/>
            <a:ext cx="8387322" cy="472365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64769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52631" y="45397"/>
            <a:ext cx="6839075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n w="10541" cap="flat" cmpd="sng" algn="ctr">
                  <a:solidFill>
                    <a:srgbClr val="3A6ABF"/>
                  </a:solidFill>
                  <a:prstDash val="solid"/>
                  <a:round/>
                </a:ln>
                <a:gradFill>
                  <a:gsLst>
                    <a:gs pos="0">
                      <a:srgbClr val="BBCBFE"/>
                    </a:gs>
                    <a:gs pos="9000">
                      <a:srgbClr val="98B3FF"/>
                    </a:gs>
                    <a:gs pos="50000">
                      <a:srgbClr val="00219F"/>
                    </a:gs>
                    <a:gs pos="79000">
                      <a:srgbClr val="98B3FF"/>
                    </a:gs>
                    <a:gs pos="100000">
                      <a:srgbClr val="BBCBFE"/>
                    </a:gs>
                  </a:gsLst>
                  <a:lin ang="5400000" scaled="0"/>
                </a:gra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Pinewood Infant and Nursery school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n w="10541" cap="flat" cmpd="sng" algn="ctr">
                  <a:solidFill>
                    <a:srgbClr val="3A6ABF"/>
                  </a:solidFill>
                  <a:prstDash val="solid"/>
                  <a:round/>
                </a:ln>
                <a:gradFill>
                  <a:gsLst>
                    <a:gs pos="0">
                      <a:srgbClr val="BBCBFE"/>
                    </a:gs>
                    <a:gs pos="9000">
                      <a:srgbClr val="98B3FF"/>
                    </a:gs>
                    <a:gs pos="50000">
                      <a:srgbClr val="00219F"/>
                    </a:gs>
                    <a:gs pos="79000">
                      <a:srgbClr val="98B3FF"/>
                    </a:gs>
                    <a:gs pos="100000">
                      <a:srgbClr val="BBCBFE"/>
                    </a:gs>
                  </a:gsLst>
                  <a:lin ang="5400000" scaled="0"/>
                </a:gra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roots to grow and the wings to fly</a:t>
            </a:r>
            <a:r>
              <a:rPr lang="en-GB" sz="1200" b="1" dirty="0">
                <a:gradFill>
                  <a:gsLst>
                    <a:gs pos="0">
                      <a:srgbClr val="83D3FF"/>
                    </a:gs>
                    <a:gs pos="50000">
                      <a:srgbClr val="B5E2FF"/>
                    </a:gs>
                    <a:gs pos="100000">
                      <a:srgbClr val="DBF0FF"/>
                    </a:gs>
                  </a:gsLst>
                  <a:lin ang="13500000" scaled="0"/>
                </a:gra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GB" sz="1200" b="1" dirty="0">
                <a:solidFill>
                  <a:srgbClr val="00B0F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solidFill>
                  <a:srgbClr val="00B0F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Responsibility </a:t>
            </a:r>
            <a:r>
              <a:rPr lang="en-GB" sz="1200" b="1" dirty="0">
                <a:solidFill>
                  <a:srgbClr val="FF000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Resilience </a:t>
            </a:r>
            <a:r>
              <a:rPr lang="en-GB" sz="1200" b="1" dirty="0">
                <a:solidFill>
                  <a:srgbClr val="92D05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Independence </a:t>
            </a:r>
            <a:r>
              <a:rPr lang="en-GB" sz="1200" b="1" dirty="0">
                <a:solidFill>
                  <a:srgbClr val="FF000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Curiosity </a:t>
            </a:r>
            <a:r>
              <a:rPr lang="en-GB" sz="1200" b="1" dirty="0">
                <a:solidFill>
                  <a:srgbClr val="FFD966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Respect </a:t>
            </a:r>
            <a:r>
              <a:rPr lang="en-GB" sz="1200" b="1" dirty="0">
                <a:solidFill>
                  <a:srgbClr val="92D05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Kindness </a:t>
            </a:r>
            <a:r>
              <a:rPr lang="en-GB" sz="1200" b="1" dirty="0">
                <a:solidFill>
                  <a:srgbClr val="FFD966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Honesty </a:t>
            </a:r>
            <a:r>
              <a:rPr lang="en-GB" sz="1200" b="1" dirty="0">
                <a:solidFill>
                  <a:srgbClr val="00B0F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Self-belief</a:t>
            </a:r>
            <a:endParaRPr lang="en-GB" sz="1200" dirty="0">
              <a:effectLst/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C:\Users\kreilly\Desktop\Untitled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" t="5891" r="5762" b="6367"/>
          <a:stretch/>
        </p:blipFill>
        <p:spPr bwMode="auto">
          <a:xfrm>
            <a:off x="117724" y="38191"/>
            <a:ext cx="1653925" cy="1366595"/>
          </a:xfrm>
          <a:prstGeom prst="ellipse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4"/>
          <p:cNvSpPr/>
          <p:nvPr/>
        </p:nvSpPr>
        <p:spPr>
          <a:xfrm>
            <a:off x="3949948" y="986420"/>
            <a:ext cx="4118435" cy="4062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Pinewood Curriculum Journey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1144586" y="1819548"/>
            <a:ext cx="1254125" cy="165925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16370" y="1458593"/>
            <a:ext cx="2255746" cy="265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progression overviews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4"/>
          <a:stretch>
            <a:fillRect/>
          </a:stretch>
        </p:blipFill>
        <p:spPr>
          <a:xfrm>
            <a:off x="3784872" y="2153989"/>
            <a:ext cx="1657985" cy="114173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5"/>
          <a:stretch>
            <a:fillRect/>
          </a:stretch>
        </p:blipFill>
        <p:spPr>
          <a:xfrm>
            <a:off x="6435719" y="1957592"/>
            <a:ext cx="1950720" cy="1056005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6"/>
          <a:stretch>
            <a:fillRect/>
          </a:stretch>
        </p:blipFill>
        <p:spPr>
          <a:xfrm>
            <a:off x="9379302" y="1973241"/>
            <a:ext cx="1581150" cy="1165860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7"/>
          <a:stretch>
            <a:fillRect/>
          </a:stretch>
        </p:blipFill>
        <p:spPr>
          <a:xfrm>
            <a:off x="1144586" y="4371838"/>
            <a:ext cx="1827530" cy="922020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8"/>
          <a:stretch>
            <a:fillRect/>
          </a:stretch>
        </p:blipFill>
        <p:spPr>
          <a:xfrm>
            <a:off x="4413264" y="4371838"/>
            <a:ext cx="1007110" cy="1129665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9"/>
          <a:stretch>
            <a:fillRect/>
          </a:stretch>
        </p:blipFill>
        <p:spPr>
          <a:xfrm>
            <a:off x="5658593" y="4575942"/>
            <a:ext cx="1614805" cy="887730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922224" y="4021316"/>
            <a:ext cx="931545" cy="1242060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795416" y="5297941"/>
            <a:ext cx="1592580" cy="1194435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208680" y="3933277"/>
            <a:ext cx="1337945" cy="10033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05634" y="1856163"/>
            <a:ext cx="2483372" cy="265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Long Term Overview for each subject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172168" y="1519650"/>
            <a:ext cx="2452915" cy="265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Long Term Plan EYFS, Year 1 and Y2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431859" y="1606572"/>
            <a:ext cx="1425390" cy="2734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Medium Term Plans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344854" y="4039836"/>
            <a:ext cx="1426994" cy="2734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Weekly lesson plans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590941" y="4098365"/>
            <a:ext cx="1556836" cy="2734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Lessons and recording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579335" y="3682039"/>
            <a:ext cx="1277914" cy="265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Learning Journey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ight Arrow 24"/>
          <p:cNvSpPr/>
          <p:nvPr/>
        </p:nvSpPr>
        <p:spPr>
          <a:xfrm>
            <a:off x="2586446" y="2377440"/>
            <a:ext cx="819188" cy="483326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25"/>
          <p:cNvSpPr/>
          <p:nvPr/>
        </p:nvSpPr>
        <p:spPr>
          <a:xfrm>
            <a:off x="5550171" y="2368540"/>
            <a:ext cx="819188" cy="483326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26"/>
          <p:cNvSpPr/>
          <p:nvPr/>
        </p:nvSpPr>
        <p:spPr>
          <a:xfrm>
            <a:off x="8523558" y="2260275"/>
            <a:ext cx="819188" cy="483326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Arrow 27"/>
          <p:cNvSpPr/>
          <p:nvPr/>
        </p:nvSpPr>
        <p:spPr>
          <a:xfrm>
            <a:off x="140090" y="4608330"/>
            <a:ext cx="819188" cy="483326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Arrow 28"/>
          <p:cNvSpPr/>
          <p:nvPr/>
        </p:nvSpPr>
        <p:spPr>
          <a:xfrm>
            <a:off x="3423509" y="4646509"/>
            <a:ext cx="819188" cy="483326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29"/>
          <p:cNvSpPr/>
          <p:nvPr/>
        </p:nvSpPr>
        <p:spPr>
          <a:xfrm>
            <a:off x="7467230" y="4695007"/>
            <a:ext cx="819188" cy="483326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774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52631" y="45397"/>
            <a:ext cx="6839075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n w="10541" cap="flat" cmpd="sng" algn="ctr">
                  <a:solidFill>
                    <a:srgbClr val="3A6ABF"/>
                  </a:solidFill>
                  <a:prstDash val="solid"/>
                  <a:round/>
                </a:ln>
                <a:gradFill>
                  <a:gsLst>
                    <a:gs pos="0">
                      <a:srgbClr val="BBCBFE"/>
                    </a:gs>
                    <a:gs pos="9000">
                      <a:srgbClr val="98B3FF"/>
                    </a:gs>
                    <a:gs pos="50000">
                      <a:srgbClr val="00219F"/>
                    </a:gs>
                    <a:gs pos="79000">
                      <a:srgbClr val="98B3FF"/>
                    </a:gs>
                    <a:gs pos="100000">
                      <a:srgbClr val="BBCBFE"/>
                    </a:gs>
                  </a:gsLst>
                  <a:lin ang="5400000" scaled="0"/>
                </a:gradFill>
                <a:effectLst/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Pinewood Infant and Nursery school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n w="10541" cap="flat" cmpd="sng" algn="ctr">
                  <a:solidFill>
                    <a:srgbClr val="3A6ABF"/>
                  </a:solidFill>
                  <a:prstDash val="solid"/>
                  <a:round/>
                </a:ln>
                <a:gradFill>
                  <a:gsLst>
                    <a:gs pos="0">
                      <a:srgbClr val="BBCBFE"/>
                    </a:gs>
                    <a:gs pos="9000">
                      <a:srgbClr val="98B3FF"/>
                    </a:gs>
                    <a:gs pos="50000">
                      <a:srgbClr val="00219F"/>
                    </a:gs>
                    <a:gs pos="79000">
                      <a:srgbClr val="98B3FF"/>
                    </a:gs>
                    <a:gs pos="100000">
                      <a:srgbClr val="BBCBFE"/>
                    </a:gs>
                  </a:gsLst>
                  <a:lin ang="5400000" scaled="0"/>
                </a:gradFill>
                <a:effectLst/>
                <a:latin typeface="Kristen ITC" panose="03050502040202030202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roots to grow and the wings to fly</a:t>
            </a:r>
            <a:r>
              <a:rPr lang="en-GB" sz="1200" b="1" dirty="0">
                <a:gradFill>
                  <a:gsLst>
                    <a:gs pos="0">
                      <a:srgbClr val="83D3FF"/>
                    </a:gs>
                    <a:gs pos="50000">
                      <a:srgbClr val="B5E2FF"/>
                    </a:gs>
                    <a:gs pos="100000">
                      <a:srgbClr val="DBF0FF"/>
                    </a:gs>
                  </a:gsLst>
                  <a:lin ang="13500000" scaled="0"/>
                </a:gra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GB" sz="1200" b="1" dirty="0">
                <a:solidFill>
                  <a:srgbClr val="00B0F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solidFill>
                  <a:srgbClr val="00B0F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Responsibility </a:t>
            </a:r>
            <a:r>
              <a:rPr lang="en-GB" sz="12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Resilience </a:t>
            </a:r>
            <a:r>
              <a:rPr lang="en-GB" sz="1200" b="1" dirty="0">
                <a:solidFill>
                  <a:srgbClr val="92D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Independence </a:t>
            </a:r>
            <a:r>
              <a:rPr lang="en-GB" sz="12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Curiosity </a:t>
            </a:r>
            <a:r>
              <a:rPr lang="en-GB" sz="1200" b="1" dirty="0">
                <a:solidFill>
                  <a:srgbClr val="FFD9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Respect </a:t>
            </a:r>
            <a:r>
              <a:rPr lang="en-GB" sz="1200" b="1" dirty="0">
                <a:solidFill>
                  <a:srgbClr val="92D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Kindness </a:t>
            </a:r>
            <a:r>
              <a:rPr lang="en-GB" sz="1200" b="1" dirty="0">
                <a:solidFill>
                  <a:srgbClr val="FFD9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Honesty </a:t>
            </a:r>
            <a:r>
              <a:rPr lang="en-GB" sz="1200" b="1" dirty="0">
                <a:solidFill>
                  <a:srgbClr val="00B0F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Self-belief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59186" y="3133904"/>
            <a:ext cx="6025964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accent6"/>
                </a:solidFill>
                <a:latin typeface="Twinkl" pitchFamily="2" charset="0"/>
              </a:rPr>
              <a:t>Geography </a:t>
            </a:r>
            <a:r>
              <a:rPr lang="en-GB" sz="2000" b="1" u="sng" dirty="0">
                <a:solidFill>
                  <a:schemeClr val="accent6"/>
                </a:solidFill>
                <a:latin typeface="Twinkl" pitchFamily="2" charset="0"/>
              </a:rPr>
              <a:t>at Pinewood</a:t>
            </a:r>
          </a:p>
          <a:p>
            <a:pPr algn="ctr"/>
            <a:endParaRPr lang="en-GB" sz="1600" b="1" u="sng" dirty="0">
              <a:solidFill>
                <a:schemeClr val="accent6"/>
              </a:solidFill>
              <a:latin typeface="Twinkl" pitchFamily="2" charset="0"/>
            </a:endParaRPr>
          </a:p>
          <a:p>
            <a:pPr algn="just"/>
            <a:r>
              <a:rPr lang="en-GB" sz="1600" dirty="0">
                <a:solidFill>
                  <a:schemeClr val="accent6"/>
                </a:solidFill>
                <a:latin typeface="Twinkl" pitchFamily="2" charset="0"/>
              </a:rPr>
              <a:t>At Pinewood we teach a rich substantive and disciplinary knowledge based curriculum which encourages children to discover and explore. We start each theme with a Big question/ Theme title to help children lead their own learning. We plan using this programme alongside the KS1 National curriculum and EYFS curriculum. Each strand of </a:t>
            </a:r>
            <a:r>
              <a:rPr lang="en-GB" sz="1600" dirty="0" smtClean="0">
                <a:solidFill>
                  <a:schemeClr val="accent6"/>
                </a:solidFill>
                <a:latin typeface="Twinkl" pitchFamily="2" charset="0"/>
              </a:rPr>
              <a:t>geography is </a:t>
            </a:r>
            <a:r>
              <a:rPr lang="en-GB" sz="1600" dirty="0">
                <a:solidFill>
                  <a:schemeClr val="accent6"/>
                </a:solidFill>
                <a:latin typeface="Twinkl" pitchFamily="2" charset="0"/>
              </a:rPr>
              <a:t>broken down and specific knowledge is taught in order to develop historical understanding. We then find ways to provide our children with a range of experiences to broaden their horizons. We pick themes that are interwoven throughout their time at Pinewood and inspire our children’s interest, enthusiasm and curiosity! </a:t>
            </a:r>
            <a:endParaRPr lang="en-GB" sz="1600" b="1" dirty="0">
              <a:solidFill>
                <a:schemeClr val="accent6"/>
              </a:solidFill>
              <a:latin typeface="Twinkl" pitchFamily="2" charset="0"/>
            </a:endParaRPr>
          </a:p>
          <a:p>
            <a:pPr algn="just"/>
            <a:endParaRPr lang="en-GB" sz="1200" b="1" dirty="0">
              <a:solidFill>
                <a:schemeClr val="accent1">
                  <a:lumMod val="75000"/>
                </a:schemeClr>
              </a:solidFill>
              <a:latin typeface="Kristen ITC" panose="03050502040202030202" pitchFamily="66" charset="0"/>
            </a:endParaRPr>
          </a:p>
          <a:p>
            <a:pPr algn="just"/>
            <a:endParaRPr lang="en-GB" sz="1200" b="1" dirty="0">
              <a:solidFill>
                <a:schemeClr val="accent1"/>
              </a:solidFill>
              <a:latin typeface="Kristen ITC" panose="03050502040202030202" pitchFamily="66" charset="0"/>
            </a:endParaRPr>
          </a:p>
        </p:txBody>
      </p:sp>
      <p:pic>
        <p:nvPicPr>
          <p:cNvPr id="4" name="Picture 3" descr="C:\Users\kreilly\Desktop\Untitled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" t="5891" r="5762" b="6367"/>
          <a:stretch/>
        </p:blipFill>
        <p:spPr bwMode="auto">
          <a:xfrm>
            <a:off x="117724" y="38191"/>
            <a:ext cx="1653925" cy="1366595"/>
          </a:xfrm>
          <a:prstGeom prst="ellipse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205" y="1110308"/>
            <a:ext cx="2455926" cy="1849056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07244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52631" y="45397"/>
            <a:ext cx="6839075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n w="10541" cap="flat" cmpd="sng" algn="ctr">
                  <a:solidFill>
                    <a:srgbClr val="3A6ABF"/>
                  </a:solidFill>
                  <a:prstDash val="solid"/>
                  <a:round/>
                </a:ln>
                <a:gradFill>
                  <a:gsLst>
                    <a:gs pos="0">
                      <a:srgbClr val="BBCBFE"/>
                    </a:gs>
                    <a:gs pos="9000">
                      <a:srgbClr val="98B3FF"/>
                    </a:gs>
                    <a:gs pos="50000">
                      <a:srgbClr val="00219F"/>
                    </a:gs>
                    <a:gs pos="79000">
                      <a:srgbClr val="98B3FF"/>
                    </a:gs>
                    <a:gs pos="100000">
                      <a:srgbClr val="BBCBFE"/>
                    </a:gs>
                  </a:gsLst>
                  <a:lin ang="5400000" scaled="0"/>
                </a:gra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Pinewood Infant and Nursery school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n w="10541" cap="flat" cmpd="sng" algn="ctr">
                  <a:solidFill>
                    <a:srgbClr val="3A6ABF"/>
                  </a:solidFill>
                  <a:prstDash val="solid"/>
                  <a:round/>
                </a:ln>
                <a:gradFill>
                  <a:gsLst>
                    <a:gs pos="0">
                      <a:srgbClr val="BBCBFE"/>
                    </a:gs>
                    <a:gs pos="9000">
                      <a:srgbClr val="98B3FF"/>
                    </a:gs>
                    <a:gs pos="50000">
                      <a:srgbClr val="00219F"/>
                    </a:gs>
                    <a:gs pos="79000">
                      <a:srgbClr val="98B3FF"/>
                    </a:gs>
                    <a:gs pos="100000">
                      <a:srgbClr val="BBCBFE"/>
                    </a:gs>
                  </a:gsLst>
                  <a:lin ang="5400000" scaled="0"/>
                </a:gra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roots to grow and the wings to fly</a:t>
            </a:r>
            <a:r>
              <a:rPr lang="en-GB" sz="1200" b="1" dirty="0">
                <a:gradFill>
                  <a:gsLst>
                    <a:gs pos="0">
                      <a:srgbClr val="83D3FF"/>
                    </a:gs>
                    <a:gs pos="50000">
                      <a:srgbClr val="B5E2FF"/>
                    </a:gs>
                    <a:gs pos="100000">
                      <a:srgbClr val="DBF0FF"/>
                    </a:gs>
                  </a:gsLst>
                  <a:lin ang="13500000" scaled="0"/>
                </a:gra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GB" sz="1200" b="1" dirty="0">
                <a:solidFill>
                  <a:srgbClr val="00B0F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solidFill>
                  <a:srgbClr val="00B0F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Responsibility </a:t>
            </a:r>
            <a:r>
              <a:rPr lang="en-GB" sz="1200" b="1" dirty="0">
                <a:solidFill>
                  <a:srgbClr val="FF000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Resilience </a:t>
            </a:r>
            <a:r>
              <a:rPr lang="en-GB" sz="1200" b="1" dirty="0">
                <a:solidFill>
                  <a:srgbClr val="92D05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Independence </a:t>
            </a:r>
            <a:r>
              <a:rPr lang="en-GB" sz="1200" b="1" dirty="0">
                <a:solidFill>
                  <a:srgbClr val="FF000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Curiosity </a:t>
            </a:r>
            <a:r>
              <a:rPr lang="en-GB" sz="1200" b="1" dirty="0">
                <a:solidFill>
                  <a:srgbClr val="FFD966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Respect </a:t>
            </a:r>
            <a:r>
              <a:rPr lang="en-GB" sz="1200" b="1" dirty="0">
                <a:solidFill>
                  <a:srgbClr val="92D05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Kindness </a:t>
            </a:r>
            <a:r>
              <a:rPr lang="en-GB" sz="1200" b="1" dirty="0">
                <a:solidFill>
                  <a:srgbClr val="FFD966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Honesty </a:t>
            </a:r>
            <a:r>
              <a:rPr lang="en-GB" sz="1200" b="1" dirty="0">
                <a:solidFill>
                  <a:srgbClr val="00B0F0"/>
                </a:solidFill>
                <a:effectLst/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Self-belief</a:t>
            </a:r>
            <a:endParaRPr lang="en-GB" sz="1200" dirty="0">
              <a:effectLst/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81656" y="935769"/>
            <a:ext cx="801403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6"/>
                </a:solidFill>
                <a:latin typeface="Twinkl" pitchFamily="2" charset="0"/>
              </a:rPr>
              <a:t>Geography at Pinewood</a:t>
            </a:r>
            <a:endParaRPr lang="en-GB" sz="2000" b="1" dirty="0">
              <a:solidFill>
                <a:schemeClr val="accent6"/>
              </a:solidFill>
              <a:latin typeface="Twinkl" pitchFamily="2" charset="0"/>
            </a:endParaRPr>
          </a:p>
          <a:p>
            <a:pPr algn="just"/>
            <a:r>
              <a:rPr lang="en-GB" b="1" dirty="0">
                <a:solidFill>
                  <a:schemeClr val="accent6"/>
                </a:solidFill>
                <a:latin typeface="Twinkl" pitchFamily="2" charset="0"/>
              </a:rPr>
              <a:t>Our vision for Geography for our children is to:</a:t>
            </a:r>
            <a:endParaRPr lang="en-GB" dirty="0">
              <a:solidFill>
                <a:schemeClr val="accent6"/>
              </a:solidFill>
              <a:latin typeface="Twinkl" pitchFamily="2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become familiar with their own </a:t>
            </a:r>
            <a:r>
              <a:rPr lang="en-GB" b="1" dirty="0">
                <a:solidFill>
                  <a:schemeClr val="accent6"/>
                </a:solidFill>
                <a:latin typeface="Twinkl" pitchFamily="2" charset="0"/>
              </a:rPr>
              <a:t>locality</a:t>
            </a: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 through geographical enquiry including first hand observations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develop a sense of </a:t>
            </a:r>
            <a:r>
              <a:rPr lang="en-GB" b="1" dirty="0">
                <a:solidFill>
                  <a:schemeClr val="accent6"/>
                </a:solidFill>
                <a:latin typeface="Twinkl" pitchFamily="2" charset="0"/>
              </a:rPr>
              <a:t>place</a:t>
            </a: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develop knowledge about the </a:t>
            </a:r>
            <a:r>
              <a:rPr lang="en-GB" b="1" dirty="0">
                <a:solidFill>
                  <a:schemeClr val="accent6"/>
                </a:solidFill>
                <a:latin typeface="Twinkl" pitchFamily="2" charset="0"/>
              </a:rPr>
              <a:t>wider world </a:t>
            </a: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and be inquisitive and motivated to find out about different areas.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understand and use basic geographical </a:t>
            </a:r>
            <a:r>
              <a:rPr lang="en-GB" b="1" dirty="0">
                <a:solidFill>
                  <a:schemeClr val="accent6"/>
                </a:solidFill>
                <a:latin typeface="Twinkl" pitchFamily="2" charset="0"/>
              </a:rPr>
              <a:t>vocabulary</a:t>
            </a: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 relating to human and physical geography 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be equipped with certain geographical </a:t>
            </a:r>
            <a:r>
              <a:rPr lang="en-GB" b="1" dirty="0">
                <a:solidFill>
                  <a:schemeClr val="accent6"/>
                </a:solidFill>
                <a:latin typeface="Twinkl" pitchFamily="2" charset="0"/>
              </a:rPr>
              <a:t>substantive and </a:t>
            </a:r>
            <a:r>
              <a:rPr lang="en-GB" b="1">
                <a:solidFill>
                  <a:schemeClr val="accent6"/>
                </a:solidFill>
                <a:latin typeface="Twinkl" pitchFamily="2" charset="0"/>
              </a:rPr>
              <a:t>disciplinary knowledge </a:t>
            </a: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as they progress through into key stage 2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experience looking at </a:t>
            </a:r>
            <a:r>
              <a:rPr lang="en-GB" b="1" dirty="0">
                <a:solidFill>
                  <a:schemeClr val="accent6"/>
                </a:solidFill>
                <a:latin typeface="Twinkl" pitchFamily="2" charset="0"/>
              </a:rPr>
              <a:t>maps, atlases </a:t>
            </a: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and listen to </a:t>
            </a:r>
            <a:r>
              <a:rPr lang="en-GB" b="1" dirty="0">
                <a:solidFill>
                  <a:schemeClr val="accent6"/>
                </a:solidFill>
                <a:latin typeface="Twinkl" pitchFamily="2" charset="0"/>
              </a:rPr>
              <a:t>stories</a:t>
            </a: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 that have a geographical content and use simple </a:t>
            </a:r>
            <a:r>
              <a:rPr lang="en-GB" b="1" dirty="0">
                <a:solidFill>
                  <a:schemeClr val="accent6"/>
                </a:solidFill>
                <a:latin typeface="Twinkl" pitchFamily="2" charset="0"/>
              </a:rPr>
              <a:t>compass</a:t>
            </a: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 directions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/>
                </a:solidFill>
                <a:latin typeface="Twinkl" pitchFamily="2" charset="0"/>
              </a:rPr>
              <a:t>gain an understanding and care about </a:t>
            </a:r>
            <a:r>
              <a:rPr lang="en-GB" b="1" dirty="0">
                <a:solidFill>
                  <a:schemeClr val="accent6"/>
                </a:solidFill>
                <a:latin typeface="Twinkl" pitchFamily="2" charset="0"/>
              </a:rPr>
              <a:t>environmental issues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accent6"/>
              </a:solidFill>
              <a:latin typeface="Twinkl" pitchFamily="2" charset="0"/>
            </a:endParaRPr>
          </a:p>
          <a:p>
            <a:pPr algn="just"/>
            <a:endParaRPr lang="en-GB" sz="1400" b="1" dirty="0">
              <a:solidFill>
                <a:schemeClr val="accent1">
                  <a:lumMod val="75000"/>
                </a:schemeClr>
              </a:solidFill>
              <a:latin typeface="Kristen ITC" panose="03050502040202030202" pitchFamily="66" charset="0"/>
            </a:endParaRPr>
          </a:p>
          <a:p>
            <a:pPr algn="just"/>
            <a:endParaRPr lang="en-GB" sz="1400" b="1" dirty="0">
              <a:solidFill>
                <a:schemeClr val="accent1">
                  <a:lumMod val="75000"/>
                </a:schemeClr>
              </a:solidFill>
              <a:latin typeface="Kristen ITC" panose="03050502040202030202" pitchFamily="66" charset="0"/>
            </a:endParaRPr>
          </a:p>
        </p:txBody>
      </p:sp>
      <p:pic>
        <p:nvPicPr>
          <p:cNvPr id="4" name="Picture 3" descr="C:\Users\kreilly\Desktop\Untitled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" t="5891" r="5762" b="6367"/>
          <a:stretch/>
        </p:blipFill>
        <p:spPr bwMode="auto">
          <a:xfrm>
            <a:off x="117724" y="38191"/>
            <a:ext cx="1653925" cy="1366595"/>
          </a:xfrm>
          <a:prstGeom prst="ellipse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1492" y="194563"/>
            <a:ext cx="1681585" cy="126605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5688" y="2551752"/>
            <a:ext cx="1605199" cy="1586853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74942" y="5185435"/>
            <a:ext cx="2443319" cy="144459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508" y="5651770"/>
            <a:ext cx="1449429" cy="10978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431" y="1481015"/>
            <a:ext cx="1921004" cy="13673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465" y="3306018"/>
            <a:ext cx="1844214" cy="116036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9404" y="5369668"/>
            <a:ext cx="1884303" cy="11869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85564" y="5651770"/>
            <a:ext cx="1772938" cy="1174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219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7385" y="479042"/>
            <a:ext cx="38317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u="sng" dirty="0">
                <a:latin typeface="Twinkl" pitchFamily="2" charset="0"/>
              </a:rPr>
              <a:t>What does </a:t>
            </a:r>
            <a:r>
              <a:rPr lang="en-GB" sz="1600" b="1" u="sng" dirty="0" smtClean="0">
                <a:latin typeface="Twinkl" pitchFamily="2" charset="0"/>
              </a:rPr>
              <a:t>Geography </a:t>
            </a:r>
            <a:r>
              <a:rPr lang="en-GB" sz="1600" b="1" u="sng" dirty="0">
                <a:latin typeface="Twinkl" pitchFamily="2" charset="0"/>
              </a:rPr>
              <a:t>at Pinewood look like?</a:t>
            </a:r>
            <a:endParaRPr lang="en-GB" sz="1400" b="1" u="sng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Twinkl" pitchFamily="2" charset="0"/>
              </a:rPr>
              <a:t>First hand experiences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Twinkl" pitchFamily="2" charset="0"/>
              </a:rPr>
              <a:t>Visits and visitors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Twinkl" pitchFamily="2" charset="0"/>
              </a:rPr>
              <a:t>Launch days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Twinkl" pitchFamily="2" charset="0"/>
              </a:rPr>
              <a:t>End products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Twinkl" pitchFamily="2" charset="0"/>
              </a:rPr>
              <a:t>Outdoor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Twinkl" pitchFamily="2" charset="0"/>
              </a:rPr>
              <a:t>Substantive and disciplinary knowledge rich based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Twinkl" pitchFamily="2" charset="0"/>
              </a:rPr>
              <a:t>IWB slide as introduction to sessions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Twinkl" pitchFamily="2" charset="0"/>
              </a:rPr>
              <a:t>Key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>
                <a:latin typeface="Twinkl" pitchFamily="2" charset="0"/>
              </a:rPr>
              <a:t>Knowledge </a:t>
            </a:r>
            <a:r>
              <a:rPr lang="en-US" sz="1400" b="1" dirty="0" err="1">
                <a:latin typeface="Twinkl" pitchFamily="2" charset="0"/>
              </a:rPr>
              <a:t>organisers</a:t>
            </a:r>
            <a:r>
              <a:rPr lang="en-US" sz="1400" b="1" dirty="0">
                <a:latin typeface="Twinkl" pitchFamily="2" charset="0"/>
              </a:rPr>
              <a:t> </a:t>
            </a:r>
            <a:endParaRPr lang="en-GB" sz="1400" b="1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>
                <a:latin typeface="Twinkl" pitchFamily="2" charset="0"/>
              </a:rPr>
              <a:t>Floor book to showcase learning</a:t>
            </a:r>
            <a:endParaRPr lang="en-GB" sz="1400" b="1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Twinkl" pitchFamily="2" charset="0"/>
              </a:rPr>
              <a:t>Cross-curricular links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Twinkl" pitchFamily="2" charset="0"/>
              </a:rPr>
              <a:t>Maps and atlases accessible in </a:t>
            </a:r>
            <a:r>
              <a:rPr lang="en-GB" sz="1400" b="1" dirty="0" smtClean="0">
                <a:latin typeface="Twinkl" pitchFamily="2" charset="0"/>
              </a:rPr>
              <a:t>classrooms </a:t>
            </a:r>
            <a:endParaRPr lang="en-GB" sz="1400" b="1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>
                <a:latin typeface="Twinkl" pitchFamily="2" charset="0"/>
              </a:rPr>
              <a:t>Sticky knowledge</a:t>
            </a:r>
            <a:endParaRPr lang="en-GB" sz="1400" b="1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i="1" dirty="0"/>
          </a:p>
        </p:txBody>
      </p:sp>
      <p:pic>
        <p:nvPicPr>
          <p:cNvPr id="14" name="Picture 13"/>
          <p:cNvPicPr/>
          <p:nvPr/>
        </p:nvPicPr>
        <p:blipFill>
          <a:blip r:embed="rId2"/>
          <a:stretch>
            <a:fillRect/>
          </a:stretch>
        </p:blipFill>
        <p:spPr>
          <a:xfrm>
            <a:off x="9340381" y="349715"/>
            <a:ext cx="2468166" cy="13270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0769" y="1013259"/>
            <a:ext cx="2095499" cy="175863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098" y="4468597"/>
            <a:ext cx="1678723" cy="195376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8882" y="3576269"/>
            <a:ext cx="1605013" cy="2486025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1657" y="130189"/>
            <a:ext cx="2094346" cy="22873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06178" y="2020296"/>
            <a:ext cx="3350713" cy="205445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36642" y="4394986"/>
            <a:ext cx="2974311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77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8ae8956-8af1-41ae-b28c-11c73abe10a4" xsi:nil="true"/>
    <lcf76f155ced4ddcb4097134ff3c332f xmlns="1b415e73-a7d1-4a7e-8e45-19aac67d262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01D8C23A14E4448FF0E9454D1E0082" ma:contentTypeVersion="18" ma:contentTypeDescription="Create a new document." ma:contentTypeScope="" ma:versionID="02f4477f26a8b18724c2a2c1f08037b7">
  <xsd:schema xmlns:xsd="http://www.w3.org/2001/XMLSchema" xmlns:xs="http://www.w3.org/2001/XMLSchema" xmlns:p="http://schemas.microsoft.com/office/2006/metadata/properties" xmlns:ns2="1b415e73-a7d1-4a7e-8e45-19aac67d2627" xmlns:ns3="c8ae8956-8af1-41ae-b28c-11c73abe10a4" targetNamespace="http://schemas.microsoft.com/office/2006/metadata/properties" ma:root="true" ma:fieldsID="b6d7a21851ef2206ba67bbbb9446eca9" ns2:_="" ns3:_="">
    <xsd:import namespace="1b415e73-a7d1-4a7e-8e45-19aac67d2627"/>
    <xsd:import namespace="c8ae8956-8af1-41ae-b28c-11c73abe10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415e73-a7d1-4a7e-8e45-19aac67d262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0e63bc2-a606-42e2-9270-da016c1d555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ae8956-8af1-41ae-b28c-11c73abe10a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5c6304a7-1351-4bba-8d25-f090a1c41235}" ma:internalName="TaxCatchAll" ma:showField="CatchAllData" ma:web="c8ae8956-8af1-41ae-b28c-11c73abe10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7764FE-BDF7-4263-BA3D-F4C4C5A24D7A}">
  <ds:schemaRefs>
    <ds:schemaRef ds:uri="http://purl.org/dc/elements/1.1/"/>
    <ds:schemaRef ds:uri="http://schemas.microsoft.com/office/2006/metadata/properties"/>
    <ds:schemaRef ds:uri="c8ae8956-8af1-41ae-b28c-11c73abe10a4"/>
    <ds:schemaRef ds:uri="http://purl.org/dc/terms/"/>
    <ds:schemaRef ds:uri="1b415e73-a7d1-4a7e-8e45-19aac67d26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95BADDA-5108-44A4-8402-054068A5739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DA19206-685C-483B-8FFE-D382353AFE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415e73-a7d1-4a7e-8e45-19aac67d2627"/>
    <ds:schemaRef ds:uri="c8ae8956-8af1-41ae-b28c-11c73abe10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423</Words>
  <Application>Microsoft Office PowerPoint</Application>
  <PresentationFormat>Widescreen</PresentationFormat>
  <Paragraphs>48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Kristen ITC</vt:lpstr>
      <vt:lpstr>Times New Roman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Binks</dc:creator>
  <cp:lastModifiedBy>Lucinda Cox</cp:lastModifiedBy>
  <cp:revision>5</cp:revision>
  <dcterms:created xsi:type="dcterms:W3CDTF">2025-09-09T19:03:47Z</dcterms:created>
  <dcterms:modified xsi:type="dcterms:W3CDTF">2025-09-21T16:49:19Z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0x0101009501D8C23A14E4448FF0E9454D1E0082</vt:lpwstr>
  </property>
  <property fmtid="{D5CDD505-2E9C-101B-9397-08002B2CF9AE}" pid="3" name="MediaServiceImageTags">
    <vt:lpwstr/>
  </property>
  <property fmtid="{D5CDD505-2E9C-101B-9397-08002B2CF9AE}" pid="4" name="_MarkAsFinal">
    <vt:bool>true</vt:bool>
  </property>
</Properties>
</file>