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72" r:id="rId6"/>
    <p:sldId id="266" r:id="rId7"/>
    <p:sldId id="264" r:id="rId8"/>
    <p:sldId id="271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980" autoAdjust="0"/>
  </p:normalViewPr>
  <p:slideViewPr>
    <p:cSldViewPr snapToGrid="0">
      <p:cViewPr varScale="1">
        <p:scale>
          <a:sx n="80" d="100"/>
          <a:sy n="80" d="100"/>
        </p:scale>
        <p:origin x="73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807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263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113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577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82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505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647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18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19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954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30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D92A9-302D-4B20-9338-9A44EB49C908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9A503-5447-400F-9035-81EF21C90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423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11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kreilly\Desktop\Untitled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" t="5891" r="5762" b="6367"/>
          <a:stretch/>
        </p:blipFill>
        <p:spPr bwMode="auto">
          <a:xfrm>
            <a:off x="84818" y="129882"/>
            <a:ext cx="902350" cy="894493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55495" y="2421879"/>
            <a:ext cx="295518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i="1" u="sng" dirty="0">
                <a:latin typeface="Twinkl" panose="02000000000000000000" pitchFamily="2" charset="0"/>
              </a:rPr>
              <a:t>What does Writing at Pinewood look like?</a:t>
            </a:r>
            <a:endParaRPr lang="en-GB" sz="1000" i="1" u="sng" dirty="0">
              <a:latin typeface="Twinkl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i="1" dirty="0">
                <a:latin typeface="Twinkl" panose="02000000000000000000" pitchFamily="2" charset="0"/>
              </a:rPr>
              <a:t>Integrated </a:t>
            </a:r>
            <a:r>
              <a:rPr lang="en-GB" sz="1000" b="1" i="1" dirty="0">
                <a:latin typeface="Twinkl" panose="02000000000000000000" pitchFamily="2" charset="0"/>
              </a:rPr>
              <a:t>themed </a:t>
            </a:r>
            <a:r>
              <a:rPr lang="en-GB" sz="1000" i="1" dirty="0">
                <a:latin typeface="Twinkl" panose="02000000000000000000" pitchFamily="2" charset="0"/>
              </a:rPr>
              <a:t>approach linking to all curriculum areas and reading, spoken language and writing are interlinked (English pillars of progression)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i="1" dirty="0">
                <a:latin typeface="Twinkl" panose="02000000000000000000" pitchFamily="2" charset="0"/>
              </a:rPr>
              <a:t>Exposed to </a:t>
            </a:r>
            <a:r>
              <a:rPr lang="en-GB" sz="1000" b="1" i="1" dirty="0">
                <a:latin typeface="Twinkl" panose="02000000000000000000" pitchFamily="2" charset="0"/>
              </a:rPr>
              <a:t>range of genres and text types </a:t>
            </a:r>
            <a:r>
              <a:rPr lang="en-GB" sz="1000" i="1" dirty="0">
                <a:latin typeface="Twinkl" panose="02000000000000000000" pitchFamily="2" charset="0"/>
              </a:rPr>
              <a:t>and children write for different purposes e.g. to inform and to entertain (long term plan)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i="1" dirty="0">
                <a:latin typeface="Twinkl" panose="02000000000000000000" pitchFamily="2" charset="0"/>
              </a:rPr>
              <a:t>Writing opportunities from </a:t>
            </a:r>
            <a:r>
              <a:rPr lang="en-GB" sz="1000" b="1" i="1" dirty="0">
                <a:latin typeface="Twinkl" panose="02000000000000000000" pitchFamily="2" charset="0"/>
              </a:rPr>
              <a:t>quality texts </a:t>
            </a:r>
            <a:r>
              <a:rPr lang="en-GB" sz="1000" i="1" dirty="0">
                <a:latin typeface="Twinkl" panose="02000000000000000000" pitchFamily="2" charset="0"/>
              </a:rPr>
              <a:t>and well-loved authors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i="1" dirty="0">
                <a:latin typeface="Twinkl" panose="02000000000000000000" pitchFamily="2" charset="0"/>
              </a:rPr>
              <a:t>Link to PSHE  (settling in weeks), environmental issues as often as possible and have Eco topic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i="1" dirty="0">
                <a:latin typeface="Twinkl" panose="02000000000000000000" pitchFamily="2" charset="0"/>
              </a:rPr>
              <a:t>Hooks</a:t>
            </a:r>
            <a:r>
              <a:rPr lang="en-GB" sz="1000" i="1" dirty="0">
                <a:latin typeface="Twinkl" panose="02000000000000000000" pitchFamily="2" charset="0"/>
              </a:rPr>
              <a:t> to engage children include quality texts, real life experiences e.g. visitors/trips, paintings, ICT, role play, drama,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i="1" dirty="0">
                <a:latin typeface="Twinkl" panose="02000000000000000000" pitchFamily="2" charset="0"/>
              </a:rPr>
              <a:t>Daily lessons </a:t>
            </a:r>
            <a:r>
              <a:rPr lang="en-GB" sz="1000" i="1" dirty="0">
                <a:latin typeface="Twinkl" panose="02000000000000000000" pitchFamily="2" charset="0"/>
              </a:rPr>
              <a:t>following a writing sequence (including teaching phonics, grammar, vocab) and linking to our big question and ending in a product e.g. writing a story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i="1" dirty="0">
                <a:latin typeface="Twinkl" panose="02000000000000000000" pitchFamily="2" charset="0"/>
              </a:rPr>
              <a:t>Writing process </a:t>
            </a:r>
            <a:r>
              <a:rPr lang="en-GB" sz="1000" i="1" dirty="0">
                <a:latin typeface="Twinkl" panose="02000000000000000000" pitchFamily="2" charset="0"/>
              </a:rPr>
              <a:t>is modelled to the children in inputs – shared writing, guided writing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i="1" dirty="0">
                <a:latin typeface="Twinkl" panose="02000000000000000000" pitchFamily="2" charset="0"/>
              </a:rPr>
              <a:t>Opportunities given to write on their own or in a group and to plan, discuss ideas.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i="1" dirty="0">
                <a:latin typeface="Twinkl" panose="02000000000000000000" pitchFamily="2" charset="0"/>
              </a:rPr>
              <a:t>Independent writing </a:t>
            </a:r>
            <a:r>
              <a:rPr lang="en-GB" sz="1000" i="1" dirty="0">
                <a:latin typeface="Twinkl" panose="02000000000000000000" pitchFamily="2" charset="0"/>
              </a:rPr>
              <a:t>at least once every half term but as often as possible to give children opportunity to apply skills learnt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59545" y="937422"/>
            <a:ext cx="7463481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accent1">
                    <a:lumMod val="75000"/>
                  </a:schemeClr>
                </a:solidFill>
                <a:latin typeface="Twinkl" panose="02000000000000000000" pitchFamily="2" charset="0"/>
              </a:rPr>
              <a:t>Our vision for writing is that our children leave Pinewood:</a:t>
            </a:r>
            <a:endParaRPr lang="en-GB" sz="900" dirty="0">
              <a:solidFill>
                <a:schemeClr val="accent1">
                  <a:lumMod val="75000"/>
                </a:schemeClr>
              </a:solidFill>
              <a:latin typeface="Twinkl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accent1">
                    <a:lumMod val="75000"/>
                  </a:schemeClr>
                </a:solidFill>
                <a:latin typeface="Twinkl" panose="02000000000000000000" pitchFamily="2" charset="0"/>
              </a:rPr>
              <a:t>Being excellent communicators through writing legible sentences with good vocabulary, spelling, grammar and which are correctly punctuated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accent1">
                    <a:lumMod val="75000"/>
                  </a:schemeClr>
                </a:solidFill>
                <a:latin typeface="Twinkl" panose="02000000000000000000" pitchFamily="2" charset="0"/>
              </a:rPr>
              <a:t>Seeing themselves as good writers, understand what it means to be a good writer and with a knowledge of how they can get even better.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accent1">
                    <a:lumMod val="75000"/>
                  </a:schemeClr>
                </a:solidFill>
                <a:latin typeface="Twinkl" panose="02000000000000000000" pitchFamily="2" charset="0"/>
              </a:rPr>
              <a:t>Having positive attitudes towards writing and wanting to write for pleasure.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accent1">
                    <a:lumMod val="75000"/>
                  </a:schemeClr>
                </a:solidFill>
                <a:latin typeface="Twinkl" panose="02000000000000000000" pitchFamily="2" charset="0"/>
              </a:rPr>
              <a:t>Being self-reflective and independent checking their writing where possible.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accent1">
                    <a:lumMod val="75000"/>
                  </a:schemeClr>
                </a:solidFill>
                <a:latin typeface="Twinkl" panose="02000000000000000000" pitchFamily="2" charset="0"/>
              </a:rPr>
              <a:t>Writing a range of texts for a purpose and an audience that both inform and entertain and can communicate information, ideas, imagery and emotion.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98486" y="4838160"/>
            <a:ext cx="29454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i="1" u="sng" dirty="0">
                <a:latin typeface="Twinkl" panose="02000000000000000000" pitchFamily="2" charset="0"/>
              </a:rPr>
              <a:t>Staff Continuing Professional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Staff meetings to moderate writing levels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Phonics training annually and top tips.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Termly observations and feedback.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Shared Teams folder for phonics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Marking policy refresher every September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72168" y="4907622"/>
            <a:ext cx="24528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i="1" u="sng" dirty="0">
                <a:latin typeface="Twinkl" panose="02000000000000000000" pitchFamily="2" charset="0"/>
              </a:rPr>
              <a:t>Writing Interventions at Pinewood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Differentiated Phonics groups – whole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Frequent discussions about children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Targeted writing group with Ms Otter in Year 2 (GDS and for those nearly at NS)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Handwriting target groups in Year 2 for printers and joiners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TA support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Additional reads Miss Otter-focus groups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39871" y="3589489"/>
            <a:ext cx="31800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i="1" u="sng" dirty="0">
                <a:latin typeface="Twinkl" panose="02000000000000000000" pitchFamily="2" charset="0"/>
              </a:rPr>
              <a:t>Rewards/celebrations and special promotions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Friday golden star </a:t>
            </a:r>
            <a:r>
              <a:rPr lang="en-GB" sz="900" i="1" dirty="0">
                <a:latin typeface="Twinkl" panose="02000000000000000000" pitchFamily="2" charset="0"/>
              </a:rPr>
              <a:t>–often linked to writing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Celebration of writing and authors in special assembly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Pinewood values person </a:t>
            </a:r>
            <a:r>
              <a:rPr lang="en-GB" sz="900" i="1" dirty="0">
                <a:latin typeface="Twinkl" panose="02000000000000000000" pitchFamily="2" charset="0"/>
              </a:rPr>
              <a:t>awards sometimes linked to reading e.g. writing resilience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Staff send children with super writing to Ms Otter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World Book Day </a:t>
            </a:r>
            <a:r>
              <a:rPr lang="en-GB" sz="900" i="1" dirty="0">
                <a:latin typeface="Twinkl" panose="02000000000000000000" pitchFamily="2" charset="0"/>
              </a:rPr>
              <a:t>links to writing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1" i="1" dirty="0">
                <a:latin typeface="Twinkl" panose="02000000000000000000" pitchFamily="2" charset="0"/>
              </a:rPr>
              <a:t>National Handwriting Day</a:t>
            </a:r>
            <a:endParaRPr lang="en-GB" sz="900" b="1" i="1" dirty="0">
              <a:latin typeface="Twinkl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601352" y="54831"/>
            <a:ext cx="6839075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n w="10541" cap="flat" cmpd="sng" algn="ctr">
                  <a:solidFill>
                    <a:srgbClr val="3A6ABF"/>
                  </a:solidFill>
                  <a:prstDash val="solid"/>
                  <a:round/>
                </a:ln>
                <a:gradFill>
                  <a:gsLst>
                    <a:gs pos="0">
                      <a:srgbClr val="BBCBFE"/>
                    </a:gs>
                    <a:gs pos="9000">
                      <a:srgbClr val="98B3FF"/>
                    </a:gs>
                    <a:gs pos="50000">
                      <a:srgbClr val="00219F"/>
                    </a:gs>
                    <a:gs pos="79000">
                      <a:srgbClr val="98B3FF"/>
                    </a:gs>
                    <a:gs pos="100000">
                      <a:srgbClr val="BBCBFE"/>
                    </a:gs>
                  </a:gsLst>
                  <a:lin ang="5400000" scaled="0"/>
                </a:gradFill>
                <a:effectLst/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Writing at Pinewood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n w="10541" cap="flat" cmpd="sng" algn="ctr">
                  <a:solidFill>
                    <a:srgbClr val="3A6ABF"/>
                  </a:solidFill>
                  <a:prstDash val="solid"/>
                  <a:round/>
                </a:ln>
                <a:gradFill>
                  <a:gsLst>
                    <a:gs pos="0">
                      <a:srgbClr val="BBCBFE"/>
                    </a:gs>
                    <a:gs pos="9000">
                      <a:srgbClr val="98B3FF"/>
                    </a:gs>
                    <a:gs pos="50000">
                      <a:srgbClr val="00219F"/>
                    </a:gs>
                    <a:gs pos="79000">
                      <a:srgbClr val="98B3FF"/>
                    </a:gs>
                    <a:gs pos="100000">
                      <a:srgbClr val="BBCBFE"/>
                    </a:gs>
                  </a:gsLst>
                  <a:lin ang="5400000" scaled="0"/>
                </a:gradFill>
                <a:effectLst/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roots to grow and the wings to fly</a:t>
            </a:r>
            <a:r>
              <a:rPr lang="en-GB" sz="1200" b="1" dirty="0">
                <a:gradFill>
                  <a:gsLst>
                    <a:gs pos="0">
                      <a:srgbClr val="83D3FF"/>
                    </a:gs>
                    <a:gs pos="50000">
                      <a:srgbClr val="B5E2FF"/>
                    </a:gs>
                    <a:gs pos="100000">
                      <a:srgbClr val="DBF0FF"/>
                    </a:gs>
                  </a:gsLst>
                  <a:lin ang="13500000" scaled="0"/>
                </a:gra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sz="1200" b="1" dirty="0">
                <a:solidFill>
                  <a:srgbClr val="00B0F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rgbClr val="00B0F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Responsibility </a:t>
            </a:r>
            <a:r>
              <a:rPr lang="en-GB" sz="12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Resilience </a:t>
            </a:r>
            <a:r>
              <a:rPr lang="en-GB" sz="1200" b="1" dirty="0">
                <a:solidFill>
                  <a:srgbClr val="92D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Independence </a:t>
            </a:r>
            <a:r>
              <a:rPr lang="en-GB" sz="12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Curiosity </a:t>
            </a:r>
            <a:r>
              <a:rPr lang="en-GB" sz="1200" b="1" dirty="0">
                <a:solidFill>
                  <a:srgbClr val="FFD9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Respect </a:t>
            </a:r>
            <a:r>
              <a:rPr lang="en-GB" sz="1200" b="1" dirty="0">
                <a:solidFill>
                  <a:srgbClr val="92D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Kindness </a:t>
            </a:r>
            <a:r>
              <a:rPr lang="en-GB" sz="1200" b="1" dirty="0">
                <a:solidFill>
                  <a:srgbClr val="FFD9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Honesty </a:t>
            </a:r>
            <a:r>
              <a:rPr lang="en-GB" sz="1200" b="1" dirty="0">
                <a:solidFill>
                  <a:srgbClr val="00B0F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Self-belief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36686" y="2296395"/>
            <a:ext cx="2654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i="1" u="sng" dirty="0">
                <a:latin typeface="Twinkl" panose="02000000000000000000" pitchFamily="2" charset="0"/>
              </a:rPr>
              <a:t>Pinewood Writing  non-negotiables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Speaking &amp; Listening </a:t>
            </a:r>
            <a:r>
              <a:rPr lang="en-GB" sz="900" i="1" dirty="0">
                <a:latin typeface="Twinkl" panose="02000000000000000000" pitchFamily="2" charset="0"/>
              </a:rPr>
              <a:t>and discussion focus to promote vocabulary and </a:t>
            </a:r>
            <a:r>
              <a:rPr lang="en-GB" sz="900" i="1" dirty="0" err="1">
                <a:latin typeface="Twinkl" panose="02000000000000000000" pitchFamily="2" charset="0"/>
              </a:rPr>
              <a:t>oracy</a:t>
            </a:r>
            <a:r>
              <a:rPr lang="en-GB" sz="900" i="1" dirty="0">
                <a:latin typeface="Twinkl" panose="02000000000000000000" pitchFamily="2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Writing mantra </a:t>
            </a:r>
            <a:r>
              <a:rPr lang="en-GB" sz="900" i="1" dirty="0">
                <a:latin typeface="Twinkl" panose="02000000000000000000" pitchFamily="2" charset="0"/>
              </a:rPr>
              <a:t>– think it, say it, write it, read 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Rainbow Grammar </a:t>
            </a:r>
            <a:r>
              <a:rPr lang="en-GB" sz="900" i="1" dirty="0">
                <a:latin typeface="Twinkl" panose="02000000000000000000" pitchFamily="2" charset="0"/>
              </a:rPr>
              <a:t>– colours within inputs and word banks are colour coded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Talk for Writing – </a:t>
            </a:r>
            <a:r>
              <a:rPr lang="en-GB" sz="900" i="1" dirty="0">
                <a:latin typeface="Twinkl" panose="02000000000000000000" pitchFamily="2" charset="0"/>
              </a:rPr>
              <a:t>whole school actions for certain words and lots of discussing what they are going to write before the point of writing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Word Aware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Purple pen </a:t>
            </a:r>
            <a:r>
              <a:rPr lang="en-GB" sz="900" i="1" dirty="0">
                <a:latin typeface="Twinkl" panose="02000000000000000000" pitchFamily="2" charset="0"/>
              </a:rPr>
              <a:t>for children to edit and time built in to the majority of lessons for children to cross check writing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Planning time </a:t>
            </a:r>
            <a:r>
              <a:rPr lang="en-GB" sz="900" i="1" dirty="0">
                <a:latin typeface="Twinkl" panose="02000000000000000000" pitchFamily="2" charset="0"/>
              </a:rPr>
              <a:t>built in to encourage children to write for quality and for a purpose (e.g. story maps, knowledge organisers)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Reflection</a:t>
            </a:r>
            <a:r>
              <a:rPr lang="en-GB" sz="900" i="1" dirty="0">
                <a:latin typeface="Twinkl" panose="02000000000000000000" pitchFamily="2" charset="0"/>
              </a:rPr>
              <a:t> time built in and planned for within lessons and act the end of a sequence of work</a:t>
            </a:r>
            <a:endParaRPr lang="en-GB" sz="900" b="1" i="1" dirty="0">
              <a:latin typeface="Twinkl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Star and wish</a:t>
            </a:r>
            <a:r>
              <a:rPr lang="en-GB" sz="900" i="1" dirty="0">
                <a:latin typeface="Twinkl" panose="02000000000000000000" pitchFamily="2" charset="0"/>
              </a:rPr>
              <a:t> marking with Year 2 using yellow for yes and pink for think colours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Range of tasks</a:t>
            </a:r>
            <a:r>
              <a:rPr lang="en-GB" sz="900" i="1" dirty="0">
                <a:latin typeface="Twinkl" panose="02000000000000000000" pitchFamily="2" charset="0"/>
              </a:rPr>
              <a:t> included in lessons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64757" y="2063820"/>
            <a:ext cx="295518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i="1" u="sng" dirty="0">
                <a:latin typeface="Twinkl" panose="02000000000000000000" pitchFamily="2" charset="0"/>
              </a:rPr>
              <a:t>Discreet lessons of phonics/spelling &amp; handwriting</a:t>
            </a:r>
            <a:endParaRPr lang="en-GB" sz="900" i="1" dirty="0">
              <a:latin typeface="Twinkl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Daily differentiated phonics with 5 minute key word blast daily (Key word workout)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Super Sid Spelling Tests for all children (include spelling pattern focus and phased tricky words)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i="1" dirty="0">
                <a:latin typeface="Twinkl" panose="02000000000000000000" pitchFamily="2" charset="0"/>
              </a:rPr>
              <a:t>Half termly spelling challenges</a:t>
            </a:r>
            <a:endParaRPr lang="en-GB" sz="900" i="1" dirty="0">
              <a:latin typeface="Twinkl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Daily discreet handwriting following Penpals order and recapping Little </a:t>
            </a:r>
            <a:r>
              <a:rPr lang="en-GB" sz="900" i="1" dirty="0" err="1">
                <a:latin typeface="Twinkl" panose="02000000000000000000" pitchFamily="2" charset="0"/>
              </a:rPr>
              <a:t>Wandle</a:t>
            </a:r>
            <a:r>
              <a:rPr lang="en-GB" sz="900" i="1" dirty="0">
                <a:latin typeface="Twinkl" panose="02000000000000000000" pitchFamily="2" charset="0"/>
              </a:rPr>
              <a:t> phrases for formation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Handwriting linked in as often as possible in English lessons and phonics.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36817" y="452345"/>
            <a:ext cx="295518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i="1" u="sng" dirty="0">
                <a:latin typeface="Twinkl" panose="02000000000000000000" pitchFamily="2" charset="0"/>
              </a:rPr>
              <a:t>Resources/displays to help children</a:t>
            </a:r>
            <a:endParaRPr lang="en-GB" sz="900" i="1" dirty="0">
              <a:latin typeface="Twinkl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English display </a:t>
            </a:r>
            <a:r>
              <a:rPr lang="en-GB" sz="900" i="1" dirty="0">
                <a:latin typeface="Twinkl" panose="02000000000000000000" pitchFamily="2" charset="0"/>
              </a:rPr>
              <a:t>including. conjunctions, talk for writing pictures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Phased word wall </a:t>
            </a:r>
            <a:r>
              <a:rPr lang="en-GB" sz="900" i="1" dirty="0">
                <a:latin typeface="Twinkl" panose="02000000000000000000" pitchFamily="2" charset="0"/>
              </a:rPr>
              <a:t>in all classrooms.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English Working Wall </a:t>
            </a:r>
            <a:r>
              <a:rPr lang="en-GB" sz="900" i="1" dirty="0">
                <a:latin typeface="Twinkl" panose="02000000000000000000" pitchFamily="2" charset="0"/>
              </a:rPr>
              <a:t>in all classrooms includes –what we are learning, key text, key vocabulary, word banks that week, spellings and any planning maps made with the class.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Standardised school help mats </a:t>
            </a:r>
            <a:r>
              <a:rPr lang="en-GB" sz="900" i="1" dirty="0">
                <a:latin typeface="Twinkl" panose="02000000000000000000" pitchFamily="2" charset="0"/>
              </a:rPr>
              <a:t>using LW pictures, writing pencils and marking code.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Phased key word mats </a:t>
            </a:r>
            <a:r>
              <a:rPr lang="en-GB" sz="900" i="1" dirty="0">
                <a:latin typeface="Twinkl" panose="02000000000000000000" pitchFamily="2" charset="0"/>
              </a:rPr>
              <a:t>(colour words linked to book bands) whole school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i="1" dirty="0">
                <a:latin typeface="Twinkl" panose="02000000000000000000" pitchFamily="2" charset="0"/>
              </a:rPr>
              <a:t>Learning Pit </a:t>
            </a:r>
            <a:r>
              <a:rPr lang="en-GB" sz="900" i="1" dirty="0">
                <a:latin typeface="Twinkl" panose="02000000000000000000" pitchFamily="2" charset="0"/>
              </a:rPr>
              <a:t>in all classrooms to encourage children to be resilient and independent writers.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1" i="1" dirty="0">
                <a:latin typeface="Twinkl" panose="02000000000000000000" pitchFamily="2" charset="0"/>
              </a:rPr>
              <a:t>Snappy Targets</a:t>
            </a:r>
            <a:endParaRPr lang="en-GB" sz="900" b="1" i="1" dirty="0">
              <a:latin typeface="Twinkl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19940" y="3345209"/>
            <a:ext cx="2931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i="1" u="sng" dirty="0">
                <a:latin typeface="Twinkl" panose="02000000000000000000" pitchFamily="2" charset="0"/>
              </a:rPr>
              <a:t>Writing at home and for wider community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Parents invited in to share end product/good work e.g. stories made at the end of a unit of work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Writing sometimes sent to parents on Dojo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i="1" dirty="0">
                <a:latin typeface="Twinkl" panose="02000000000000000000" pitchFamily="2" charset="0"/>
              </a:rPr>
              <a:t>Helpful spelling tips sent home at front of children’s reading diary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4E489B-828A-3204-6E60-78E23879349F}"/>
              </a:ext>
            </a:extLst>
          </p:cNvPr>
          <p:cNvSpPr txBox="1"/>
          <p:nvPr/>
        </p:nvSpPr>
        <p:spPr>
          <a:xfrm>
            <a:off x="328744" y="1024375"/>
            <a:ext cx="1646418" cy="1169551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twinkl"/>
              </a:rPr>
              <a:t>R = Remembering</a:t>
            </a:r>
          </a:p>
          <a:p>
            <a:r>
              <a:rPr lang="en-US" sz="1400" dirty="0">
                <a:latin typeface="twinkl"/>
              </a:rPr>
              <a:t>O = Opportunities</a:t>
            </a:r>
          </a:p>
          <a:p>
            <a:r>
              <a:rPr lang="en-US" sz="1400" dirty="0">
                <a:latin typeface="twinkl"/>
              </a:rPr>
              <a:t>O = Outcomes</a:t>
            </a:r>
          </a:p>
          <a:p>
            <a:r>
              <a:rPr lang="en-US" sz="1400" dirty="0">
                <a:latin typeface="twinkl"/>
              </a:rPr>
              <a:t>T = Talk</a:t>
            </a:r>
          </a:p>
          <a:p>
            <a:r>
              <a:rPr lang="en-US" sz="1400" dirty="0">
                <a:latin typeface="twinkl"/>
              </a:rPr>
              <a:t>S = School Values</a:t>
            </a:r>
          </a:p>
        </p:txBody>
      </p:sp>
    </p:spTree>
    <p:extLst>
      <p:ext uri="{BB962C8B-B14F-4D97-AF65-F5344CB8AC3E}">
        <p14:creationId xmlns:p14="http://schemas.microsoft.com/office/powerpoint/2010/main" val="212278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1893" y="129396"/>
            <a:ext cx="4295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is the Pinewood Writing Curriculum?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99005" y="425454"/>
            <a:ext cx="29547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/>
              <a:t>Exposed to a </a:t>
            </a:r>
            <a:r>
              <a:rPr lang="en-GB" sz="1100" b="1" i="1" dirty="0"/>
              <a:t>range of genre and text types </a:t>
            </a:r>
            <a:r>
              <a:rPr lang="en-GB" sz="1100" i="1" dirty="0"/>
              <a:t>from well-known and less well-known authors</a:t>
            </a:r>
          </a:p>
          <a:p>
            <a:r>
              <a:rPr lang="en-US" sz="1100" i="1" dirty="0"/>
              <a:t>These are our core, quality texts</a:t>
            </a:r>
            <a:endParaRPr lang="en-GB" sz="1100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751" y="1360137"/>
            <a:ext cx="1295091" cy="10475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7805" y="4449915"/>
            <a:ext cx="2925464" cy="15831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4778" y="4903410"/>
            <a:ext cx="2566573" cy="15254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9958" y="558466"/>
            <a:ext cx="3199915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i="1" dirty="0"/>
              <a:t>Whole theme approach </a:t>
            </a:r>
            <a:r>
              <a:rPr lang="en-GB" sz="1100" i="1" dirty="0"/>
              <a:t>with wide range of stimulus:</a:t>
            </a:r>
          </a:p>
          <a:p>
            <a:r>
              <a:rPr lang="en-GB" sz="1100" i="1" dirty="0"/>
              <a:t>visitors/trips, paintings, ICT, role play, drama,</a:t>
            </a:r>
          </a:p>
          <a:p>
            <a:r>
              <a:rPr lang="en-GB" sz="1100" i="1" dirty="0"/>
              <a:t>PSHE, Eco weeks as stimulus</a:t>
            </a:r>
            <a:endParaRPr lang="en-GB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1798843" y="1707770"/>
            <a:ext cx="14803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/>
              <a:t>Reading and writing</a:t>
            </a:r>
          </a:p>
          <a:p>
            <a:r>
              <a:rPr lang="en-GB" sz="1100" i="1" dirty="0"/>
              <a:t>interlinked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345" y="3137461"/>
            <a:ext cx="946663" cy="79283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864654" y="3493363"/>
            <a:ext cx="243506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1" i="1" dirty="0"/>
              <a:t>Planning Sequential Writing Units</a:t>
            </a:r>
            <a:endParaRPr lang="en-GB" sz="1100" b="1" i="1" dirty="0"/>
          </a:p>
        </p:txBody>
      </p:sp>
      <p:sp>
        <p:nvSpPr>
          <p:cNvPr id="15" name="Right Arrow 14"/>
          <p:cNvSpPr/>
          <p:nvPr/>
        </p:nvSpPr>
        <p:spPr>
          <a:xfrm>
            <a:off x="3533018" y="712357"/>
            <a:ext cx="2869028" cy="2300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Down Arrow 15"/>
          <p:cNvSpPr/>
          <p:nvPr/>
        </p:nvSpPr>
        <p:spPr>
          <a:xfrm>
            <a:off x="8807515" y="3308882"/>
            <a:ext cx="280787" cy="878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Arrow 16"/>
          <p:cNvSpPr/>
          <p:nvPr/>
        </p:nvSpPr>
        <p:spPr>
          <a:xfrm rot="10800000">
            <a:off x="5053907" y="5268197"/>
            <a:ext cx="1391856" cy="3116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0689" y="216461"/>
            <a:ext cx="1902959" cy="94216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67216" y="3951540"/>
            <a:ext cx="405006" cy="140817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3026" y="4067846"/>
            <a:ext cx="4046697" cy="2083687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7946319" y="4232490"/>
            <a:ext cx="243506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i="1" dirty="0"/>
              <a:t>Writing for a purpose and an audience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9005" y="1174746"/>
            <a:ext cx="4589699" cy="2268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455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996" y="182193"/>
            <a:ext cx="3392788" cy="369332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b="1" dirty="0">
                <a:latin typeface="Calibri body"/>
              </a:rPr>
              <a:t>Teaching Composition Skills</a:t>
            </a:r>
            <a:r>
              <a:rPr lang="en-GB" b="1" dirty="0">
                <a:latin typeface="twinkl"/>
              </a:rPr>
              <a:t> 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157" y="1028337"/>
            <a:ext cx="2980826" cy="8942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998" y="3331437"/>
            <a:ext cx="3116819" cy="167448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160" y="2067501"/>
            <a:ext cx="1982052" cy="1122248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4132100" y="6003834"/>
            <a:ext cx="2954777" cy="854233"/>
            <a:chOff x="123007" y="4810704"/>
            <a:chExt cx="3568336" cy="944330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19793" y="4935884"/>
              <a:ext cx="971550" cy="81915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05832" y="4921877"/>
              <a:ext cx="704850" cy="72390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53721" y="4810704"/>
              <a:ext cx="1009650" cy="838200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23007" y="4912352"/>
              <a:ext cx="866775" cy="733425"/>
            </a:xfrm>
            <a:prstGeom prst="rect">
              <a:avLst/>
            </a:prstGeom>
          </p:spPr>
        </p:pic>
      </p:grpSp>
      <p:sp>
        <p:nvSpPr>
          <p:cNvPr id="33" name="TextBox 32"/>
          <p:cNvSpPr txBox="1"/>
          <p:nvPr/>
        </p:nvSpPr>
        <p:spPr>
          <a:xfrm>
            <a:off x="4548245" y="5524965"/>
            <a:ext cx="209704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b="1" i="1" dirty="0">
                <a:latin typeface="Twinkl" panose="02000000000000000000" pitchFamily="2" charset="0"/>
              </a:rPr>
              <a:t>Our writing mantra </a:t>
            </a:r>
            <a:r>
              <a:rPr lang="en-GB" sz="1050" i="1" dirty="0">
                <a:latin typeface="Twinkl" panose="02000000000000000000" pitchFamily="2" charset="0"/>
              </a:rPr>
              <a:t>– </a:t>
            </a:r>
          </a:p>
          <a:p>
            <a:pPr algn="ctr"/>
            <a:r>
              <a:rPr lang="en-GB" sz="1050" i="1" dirty="0">
                <a:latin typeface="Twinkl" panose="02000000000000000000" pitchFamily="2" charset="0"/>
              </a:rPr>
              <a:t>Think it, say it, write it, read it!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94325" y="3814070"/>
            <a:ext cx="1999271" cy="151232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79463" y="1061477"/>
            <a:ext cx="1540747" cy="954168"/>
          </a:xfrm>
          <a:prstGeom prst="rect">
            <a:avLst/>
          </a:prstGeom>
        </p:spPr>
      </p:pic>
      <p:pic>
        <p:nvPicPr>
          <p:cNvPr id="1030" name="Picture 6" descr="Crayon clipart purple pen, Crayon purple pen Transparent FREE for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883" y="3227596"/>
            <a:ext cx="659058" cy="93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8109669" y="497995"/>
            <a:ext cx="2818400" cy="25391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Encouraging independence and self-reflection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2281737" y="2099391"/>
            <a:ext cx="1291692" cy="1411068"/>
            <a:chOff x="2150047" y="4041019"/>
            <a:chExt cx="1291692" cy="1411068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150047" y="4286928"/>
              <a:ext cx="1291692" cy="1165159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2390172" y="4041019"/>
              <a:ext cx="849913" cy="25391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GB" sz="1050" b="1" i="1" dirty="0">
                  <a:latin typeface="Twinkl" panose="02000000000000000000" pitchFamily="2" charset="0"/>
                </a:rPr>
                <a:t>Story maps</a:t>
              </a:r>
            </a:p>
          </p:txBody>
        </p:sp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01383" y="1761317"/>
            <a:ext cx="1699141" cy="651449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4499716" y="530617"/>
            <a:ext cx="2047356" cy="41549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050" b="1" i="1" dirty="0">
                <a:latin typeface="Twinkl" panose="02000000000000000000" pitchFamily="2" charset="0"/>
              </a:rPr>
              <a:t>Grammar included in sequences</a:t>
            </a:r>
          </a:p>
          <a:p>
            <a:pPr algn="ctr"/>
            <a:r>
              <a:rPr lang="en-US" sz="1050" b="1" i="1" dirty="0">
                <a:latin typeface="Twinkl" panose="02000000000000000000" pitchFamily="2" charset="0"/>
              </a:rPr>
              <a:t>Word choices and syntax</a:t>
            </a:r>
            <a:endParaRPr lang="en-GB" sz="1050" b="1" i="1" dirty="0">
              <a:latin typeface="Twinkl" panose="02000000000000000000" pitchFamily="2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198754" y="629827"/>
            <a:ext cx="1933543" cy="25391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Speaking &amp; Listening focussed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640920" y="1292139"/>
            <a:ext cx="1505540" cy="25391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Developing vocabulary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4132100" y="2568087"/>
            <a:ext cx="2782584" cy="1130621"/>
            <a:chOff x="5030565" y="2951467"/>
            <a:chExt cx="7621697" cy="3530764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030565" y="2951467"/>
              <a:ext cx="7621697" cy="3530764"/>
            </a:xfrm>
            <a:prstGeom prst="rect">
              <a:avLst/>
            </a:prstGeom>
          </p:spPr>
        </p:pic>
        <p:sp>
          <p:nvSpPr>
            <p:cNvPr id="47" name="TextBox 46"/>
            <p:cNvSpPr txBox="1"/>
            <p:nvPr/>
          </p:nvSpPr>
          <p:spPr>
            <a:xfrm>
              <a:off x="8097725" y="5410124"/>
              <a:ext cx="1774012" cy="1057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Twinkl" panose="02000000000000000000" pitchFamily="2" charset="0"/>
                </a:rPr>
                <a:t>Rainbow</a:t>
              </a:r>
            </a:p>
            <a:p>
              <a:r>
                <a:rPr lang="en-US" sz="800" b="1" dirty="0">
                  <a:latin typeface="Twinkl" panose="02000000000000000000" pitchFamily="2" charset="0"/>
                </a:rPr>
                <a:t>Grammar</a:t>
              </a:r>
              <a:endParaRPr lang="en-GB" sz="800" b="1" dirty="0">
                <a:latin typeface="Twinkl" panose="02000000000000000000" pitchFamily="2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9046250" y="3238495"/>
            <a:ext cx="1178566" cy="5770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050" i="1" dirty="0">
                <a:latin typeface="Twinkl" panose="02000000000000000000" pitchFamily="2" charset="0"/>
              </a:rPr>
              <a:t>Yes Yellow! and Think Pink! </a:t>
            </a:r>
          </a:p>
          <a:p>
            <a:r>
              <a:rPr lang="en-US" sz="1050" i="1" dirty="0">
                <a:latin typeface="Twinkl" panose="02000000000000000000" pitchFamily="2" charset="0"/>
              </a:rPr>
              <a:t>Highlighting</a:t>
            </a:r>
            <a:endParaRPr lang="en-GB" sz="1050" i="1" dirty="0">
              <a:latin typeface="Twinkl" panose="02000000000000000000" pitchFamily="2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294591" y="3507638"/>
            <a:ext cx="1159292" cy="41549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50" i="1" dirty="0">
                <a:latin typeface="Twinkl" panose="02000000000000000000" pitchFamily="2" charset="0"/>
              </a:rPr>
              <a:t>Purple Polishing</a:t>
            </a:r>
          </a:p>
          <a:p>
            <a:r>
              <a:rPr lang="en-US" sz="1050" i="1" dirty="0">
                <a:latin typeface="Twinkl" panose="02000000000000000000" pitchFamily="2" charset="0"/>
              </a:rPr>
              <a:t>          Pen</a:t>
            </a:r>
            <a:endParaRPr lang="en-GB" sz="1050" i="1" dirty="0">
              <a:latin typeface="Twinkl" panose="02000000000000000000" pitchFamily="2" charset="0"/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3533018" y="712358"/>
            <a:ext cx="668492" cy="1967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ight Arrow 49"/>
          <p:cNvSpPr/>
          <p:nvPr/>
        </p:nvSpPr>
        <p:spPr>
          <a:xfrm>
            <a:off x="6855419" y="820074"/>
            <a:ext cx="668492" cy="1967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9064560" y="259827"/>
            <a:ext cx="866810" cy="2418100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8982237" y="762870"/>
            <a:ext cx="1135247" cy="25391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Snappy Targets!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241550" y="5632741"/>
            <a:ext cx="1048685" cy="25391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Genre focussed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456610" y="5875454"/>
            <a:ext cx="2735368" cy="817682"/>
            <a:chOff x="303265" y="4363577"/>
            <a:chExt cx="4405373" cy="1417711"/>
          </a:xfrm>
        </p:grpSpPr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2648116" y="4811831"/>
              <a:ext cx="1721855" cy="58258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303265" y="4811831"/>
              <a:ext cx="2108631" cy="362546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403648" y="5312809"/>
              <a:ext cx="1907864" cy="468479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2534710" y="5448837"/>
              <a:ext cx="2173928" cy="324514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1008759" y="4363577"/>
              <a:ext cx="2714570" cy="280695"/>
            </a:xfrm>
            <a:prstGeom prst="rect">
              <a:avLst/>
            </a:prstGeom>
          </p:spPr>
        </p:pic>
      </p:grpSp>
      <p:sp>
        <p:nvSpPr>
          <p:cNvPr id="61" name="Right Arrow 60"/>
          <p:cNvSpPr/>
          <p:nvPr/>
        </p:nvSpPr>
        <p:spPr>
          <a:xfrm rot="5400000">
            <a:off x="1535840" y="5204930"/>
            <a:ext cx="636961" cy="262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960215" y="697311"/>
            <a:ext cx="987337" cy="27345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080441" y="3189749"/>
            <a:ext cx="1779063" cy="26450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6EEED1-5FC5-4465-A24F-61F5B3CF3429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t="21423"/>
          <a:stretch/>
        </p:blipFill>
        <p:spPr>
          <a:xfrm>
            <a:off x="8967893" y="3884826"/>
            <a:ext cx="2484644" cy="2603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648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1627" y="569743"/>
            <a:ext cx="1053494" cy="369332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b="1" dirty="0">
                <a:latin typeface="twinkl"/>
              </a:rPr>
              <a:t> </a:t>
            </a:r>
            <a:r>
              <a:rPr lang="en-US" b="1" u="sng" dirty="0">
                <a:latin typeface="twinkl"/>
              </a:rPr>
              <a:t>Spelling</a:t>
            </a:r>
            <a:endParaRPr lang="en-GB" b="1" u="sng" dirty="0">
              <a:latin typeface="twink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9338" y="1189632"/>
            <a:ext cx="2694969" cy="41549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050" b="1" dirty="0">
                <a:latin typeface="Twinkl" panose="02000000000000000000" pitchFamily="2" charset="0"/>
              </a:rPr>
              <a:t>Discreet handwriting lessons 5x a week</a:t>
            </a:r>
          </a:p>
          <a:p>
            <a:r>
              <a:rPr lang="en-GB" sz="1050" b="1" dirty="0">
                <a:latin typeface="Twinkl" panose="02000000000000000000" pitchFamily="2" charset="0"/>
              </a:rPr>
              <a:t>Little </a:t>
            </a:r>
            <a:r>
              <a:rPr lang="en-GB" sz="1050" b="1" dirty="0" err="1">
                <a:latin typeface="Twinkl" panose="02000000000000000000" pitchFamily="2" charset="0"/>
              </a:rPr>
              <a:t>Wandle</a:t>
            </a:r>
            <a:r>
              <a:rPr lang="en-GB" sz="1050" b="1" dirty="0">
                <a:latin typeface="Twinkl" panose="02000000000000000000" pitchFamily="2" charset="0"/>
              </a:rPr>
              <a:t> sayings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73366" y="1218037"/>
            <a:ext cx="2151672" cy="15465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050" b="1" dirty="0">
                <a:latin typeface="Twinkl" panose="02000000000000000000" pitchFamily="2" charset="0"/>
              </a:rPr>
              <a:t>Medium Term Plans</a:t>
            </a:r>
          </a:p>
          <a:p>
            <a:r>
              <a:rPr lang="en-US" sz="1050" dirty="0">
                <a:latin typeface="Twinkl" panose="02000000000000000000" pitchFamily="2" charset="0"/>
              </a:rPr>
              <a:t>Year group plans following the Little </a:t>
            </a:r>
            <a:r>
              <a:rPr lang="en-US" sz="1050" dirty="0" err="1">
                <a:latin typeface="Twinkl" panose="02000000000000000000" pitchFamily="2" charset="0"/>
              </a:rPr>
              <a:t>Wandle</a:t>
            </a:r>
            <a:r>
              <a:rPr lang="en-US" sz="1050" dirty="0">
                <a:latin typeface="Twinkl" panose="02000000000000000000" pitchFamily="2" charset="0"/>
              </a:rPr>
              <a:t> letter formation with mantras. </a:t>
            </a:r>
          </a:p>
          <a:p>
            <a:r>
              <a:rPr lang="en-US" sz="1050" dirty="0">
                <a:latin typeface="Twinkl" panose="02000000000000000000" pitchFamily="2" charset="0"/>
              </a:rPr>
              <a:t>Lower down in FS &amp; Year 1 handwriting starts with fine motor skills and hand warm ups. In Year 2 we talk about posture and position.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20" y="4243848"/>
            <a:ext cx="2998661" cy="252412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255319" y="3357395"/>
            <a:ext cx="2975495" cy="415498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Half Termly spelling challenges</a:t>
            </a:r>
          </a:p>
          <a:p>
            <a:r>
              <a:rPr lang="en-US" sz="1050" b="1" i="1" dirty="0">
                <a:latin typeface="Twinkl" panose="02000000000000000000" pitchFamily="2" charset="0"/>
              </a:rPr>
              <a:t>based on Year 1 and 2 common exception words</a:t>
            </a:r>
            <a:endParaRPr lang="en-GB" sz="1050" b="1" i="1" dirty="0">
              <a:latin typeface="Twinkl" panose="02000000000000000000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70522" y="1033029"/>
            <a:ext cx="4301177" cy="57708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Age (stage)-appropriate word list sent home (related to Little </a:t>
            </a:r>
            <a:r>
              <a:rPr lang="en-GB" sz="1050" b="1" i="1" dirty="0" err="1">
                <a:latin typeface="Twinkl" panose="02000000000000000000" pitchFamily="2" charset="0"/>
              </a:rPr>
              <a:t>Wandle</a:t>
            </a:r>
            <a:endParaRPr lang="en-GB" sz="1050" b="1" i="1" dirty="0">
              <a:latin typeface="Twinkl" panose="02000000000000000000" pitchFamily="2" charset="0"/>
            </a:endParaRPr>
          </a:p>
          <a:p>
            <a:r>
              <a:rPr lang="en-GB" sz="1050" b="1" i="1" dirty="0">
                <a:latin typeface="Twinkl" panose="02000000000000000000" pitchFamily="2" charset="0"/>
              </a:rPr>
              <a:t>Key Words)</a:t>
            </a:r>
          </a:p>
          <a:p>
            <a:r>
              <a:rPr lang="en-US" sz="1050" b="1" i="1" dirty="0">
                <a:latin typeface="Twinkl" panose="02000000000000000000" pitchFamily="2" charset="0"/>
              </a:rPr>
              <a:t>half term challenges completed</a:t>
            </a:r>
            <a:endParaRPr lang="en-GB" sz="1050" b="1" i="1" dirty="0">
              <a:latin typeface="Twinkl" panose="02000000000000000000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3358" y="133490"/>
            <a:ext cx="3444148" cy="369332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b="1" dirty="0">
                <a:latin typeface="Twinkl" panose="02000000000000000000" pitchFamily="2" charset="0"/>
              </a:rPr>
              <a:t>Teaching Transcription Skills </a:t>
            </a:r>
          </a:p>
        </p:txBody>
      </p:sp>
      <p:sp>
        <p:nvSpPr>
          <p:cNvPr id="7" name="Rectangle 6"/>
          <p:cNvSpPr/>
          <p:nvPr/>
        </p:nvSpPr>
        <p:spPr>
          <a:xfrm>
            <a:off x="1150645" y="752041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u="sng" dirty="0">
                <a:latin typeface="twinkl"/>
              </a:rPr>
              <a:t>Handwriting</a:t>
            </a:r>
            <a:endParaRPr lang="en-GB" u="sng" dirty="0"/>
          </a:p>
        </p:txBody>
      </p:sp>
      <p:sp>
        <p:nvSpPr>
          <p:cNvPr id="29" name="TextBox 28"/>
          <p:cNvSpPr txBox="1"/>
          <p:nvPr/>
        </p:nvSpPr>
        <p:spPr>
          <a:xfrm>
            <a:off x="3173366" y="5443811"/>
            <a:ext cx="1931939" cy="10618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050" b="1" u="sng" dirty="0">
                <a:latin typeface="Twinkl" panose="02000000000000000000" pitchFamily="2" charset="0"/>
              </a:rPr>
              <a:t>Handwriting Celebrations</a:t>
            </a:r>
            <a:endParaRPr lang="en-GB" sz="1050" b="1" dirty="0">
              <a:latin typeface="Twinkl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latin typeface="Twinkl" panose="02000000000000000000" pitchFamily="2" charset="0"/>
              </a:rPr>
              <a:t>Neatest Board Award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latin typeface="Twinkl" panose="02000000000000000000" pitchFamily="2" charset="0"/>
              </a:rPr>
              <a:t>Best Book!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latin typeface="Twinkl" panose="02000000000000000000" pitchFamily="2" charset="0"/>
              </a:rPr>
              <a:t>Presentation Pen and Dojo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latin typeface="Twinkl" panose="02000000000000000000" pitchFamily="2" charset="0"/>
              </a:rPr>
              <a:t>Miss Picky!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latin typeface="Twinkl" panose="02000000000000000000" pitchFamily="2" charset="0"/>
              </a:rPr>
              <a:t>National Handwriting Day</a:t>
            </a:r>
            <a:endParaRPr lang="en-GB" sz="1050" dirty="0">
              <a:latin typeface="Twinkl" panose="02000000000000000000" pitchFamily="2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2083" y="3841135"/>
            <a:ext cx="2270363" cy="129375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6096000" y="3772893"/>
            <a:ext cx="1786066" cy="738664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1050" b="1" i="1" dirty="0">
                <a:latin typeface="Twinkl" panose="02000000000000000000" pitchFamily="2" charset="0"/>
              </a:rPr>
              <a:t>Spelling Celebrations</a:t>
            </a:r>
          </a:p>
          <a:p>
            <a:r>
              <a:rPr lang="en-US" sz="1050" i="1" dirty="0">
                <a:latin typeface="Twinkl" panose="02000000000000000000" pitchFamily="2" charset="0"/>
              </a:rPr>
              <a:t>Spelling Dojo</a:t>
            </a:r>
          </a:p>
          <a:p>
            <a:r>
              <a:rPr lang="en-US" sz="1050" i="1" dirty="0">
                <a:latin typeface="Twinkl" panose="02000000000000000000" pitchFamily="2" charset="0"/>
              </a:rPr>
              <a:t>Spelling Challenge Stickers</a:t>
            </a:r>
          </a:p>
          <a:p>
            <a:r>
              <a:rPr lang="en-US" sz="1050" i="1" dirty="0">
                <a:latin typeface="Twinkl" panose="02000000000000000000" pitchFamily="2" charset="0"/>
              </a:rPr>
              <a:t>Class Celebrations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692857" y="2018987"/>
            <a:ext cx="1741182" cy="73866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50" b="1" i="1" dirty="0">
                <a:latin typeface="Twinkl" panose="02000000000000000000" pitchFamily="2" charset="0"/>
              </a:rPr>
              <a:t>Key Word Spellings </a:t>
            </a:r>
          </a:p>
          <a:p>
            <a:r>
              <a:rPr lang="en-US" sz="1050" b="1" i="1" dirty="0">
                <a:latin typeface="Twinkl" panose="02000000000000000000" pitchFamily="2" charset="0"/>
              </a:rPr>
              <a:t>are taught daily </a:t>
            </a:r>
          </a:p>
          <a:p>
            <a:r>
              <a:rPr lang="en-US" sz="1050" i="1" dirty="0">
                <a:latin typeface="Twinkl" panose="02000000000000000000" pitchFamily="2" charset="0"/>
              </a:rPr>
              <a:t>within our phonics at the </a:t>
            </a:r>
          </a:p>
          <a:p>
            <a:r>
              <a:rPr lang="en-US" sz="1050" i="1" dirty="0">
                <a:latin typeface="Twinkl" panose="02000000000000000000" pitchFamily="2" charset="0"/>
              </a:rPr>
              <a:t>beginning of the lesson.</a:t>
            </a:r>
            <a:endParaRPr lang="en-GB" sz="1050" i="1" dirty="0">
              <a:latin typeface="Twinkl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1236" y="1841216"/>
            <a:ext cx="3105150" cy="14001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2E2787F-2EC6-4D9F-86BB-D27D5056790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901" y="4617161"/>
            <a:ext cx="3193182" cy="19550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B2FA169-3264-4D81-A8A0-D78D66A66D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495" y="1551058"/>
            <a:ext cx="2524125" cy="26193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77B5B44-A076-4C98-9B41-801512725E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96761" y="2787486"/>
            <a:ext cx="2014874" cy="244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873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4667" y="1230467"/>
            <a:ext cx="333085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800" dirty="0">
                <a:latin typeface="Twinkl" panose="02000000000000000000" pitchFamily="2" charset="0"/>
              </a:rPr>
              <a:t>Current work on flipchart paper, time words with </a:t>
            </a:r>
            <a:r>
              <a:rPr lang="en-GB" sz="800" dirty="0" err="1">
                <a:latin typeface="Twinkl" panose="02000000000000000000" pitchFamily="2" charset="0"/>
              </a:rPr>
              <a:t>TfW</a:t>
            </a:r>
            <a:r>
              <a:rPr lang="en-GB" sz="800" dirty="0">
                <a:latin typeface="Twinkl" panose="02000000000000000000" pitchFamily="2" charset="0"/>
              </a:rPr>
              <a:t> actions, current text, WAGOLL, WABOLL when needed.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81976" y="1245199"/>
            <a:ext cx="209344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Little </a:t>
            </a:r>
            <a:r>
              <a:rPr lang="en-GB" sz="1050" b="1" i="1" dirty="0" err="1">
                <a:latin typeface="Twinkl" panose="02000000000000000000" pitchFamily="2" charset="0"/>
              </a:rPr>
              <a:t>Wandle</a:t>
            </a:r>
            <a:r>
              <a:rPr lang="en-GB" sz="1050" b="1" i="1" dirty="0">
                <a:latin typeface="Twinkl" panose="02000000000000000000" pitchFamily="2" charset="0"/>
              </a:rPr>
              <a:t> Colour words on display in every classroom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24469" y="928230"/>
            <a:ext cx="2162772" cy="25391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English Displays (working Walls)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5830957" y="602910"/>
            <a:ext cx="0" cy="5825696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039624" y="1113601"/>
            <a:ext cx="2928644" cy="415498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English help mats (three levels)  which includes digraphs and key words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6807" y="4082909"/>
            <a:ext cx="1927482" cy="124009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166150" y="602910"/>
            <a:ext cx="1603324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1200" b="1" dirty="0">
                <a:latin typeface="twinkl"/>
              </a:rPr>
              <a:t>Displays children use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71275" y="778437"/>
            <a:ext cx="2323072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1200" b="1" dirty="0">
                <a:latin typeface="twinkl"/>
              </a:rPr>
              <a:t>Table-top resources children use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232894" y="3624960"/>
            <a:ext cx="2829621" cy="253916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1050" b="1" dirty="0">
                <a:latin typeface="Twinkl" panose="02000000000000000000" pitchFamily="2" charset="0"/>
              </a:rPr>
              <a:t>Example of a sequence of learning word bank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07423" y="4911271"/>
            <a:ext cx="1710438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Independent writes on display in classroom so children can see their progress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419913" y="4587798"/>
            <a:ext cx="3148619" cy="25391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Snappy Target Display on windows in classrooms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4666" y="150849"/>
            <a:ext cx="879549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latin typeface="Calibri body"/>
              </a:rPr>
              <a:t>English Resources to support retrieval/memory and encourage independence</a:t>
            </a:r>
            <a:r>
              <a:rPr lang="en-GB" b="1" dirty="0">
                <a:latin typeface="twinkl"/>
              </a:rPr>
              <a:t> 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4664" y="350712"/>
            <a:ext cx="1032825" cy="1263808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986498" y="5550359"/>
            <a:ext cx="2858475" cy="90024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1050" b="1" i="1" dirty="0">
                <a:latin typeface="Twinkl" panose="02000000000000000000" pitchFamily="2" charset="0"/>
              </a:rPr>
              <a:t>Pinewood Lesson Journey (revisit section)</a:t>
            </a:r>
          </a:p>
          <a:p>
            <a:endParaRPr lang="en-US" sz="1050" b="1" i="1" dirty="0">
              <a:latin typeface="Twinkl" panose="02000000000000000000" pitchFamily="2" charset="0"/>
            </a:endParaRPr>
          </a:p>
          <a:p>
            <a:r>
              <a:rPr lang="en-US" sz="1050" b="1" i="1" dirty="0">
                <a:latin typeface="Twinkl" panose="02000000000000000000" pitchFamily="2" charset="0"/>
              </a:rPr>
              <a:t>Pinewood MTPs –</a:t>
            </a:r>
          </a:p>
          <a:p>
            <a:r>
              <a:rPr lang="en-US" sz="1050" i="1" dirty="0">
                <a:latin typeface="Twinkl" panose="02000000000000000000" pitchFamily="2" charset="0"/>
              </a:rPr>
              <a:t>Essential year group knowledge is prioritized</a:t>
            </a:r>
          </a:p>
          <a:p>
            <a:r>
              <a:rPr lang="en-US" sz="1050" i="1" dirty="0">
                <a:latin typeface="Twinkl" panose="02000000000000000000" pitchFamily="2" charset="0"/>
              </a:rPr>
              <a:t>and embedded in the Autumn Term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8055" y="3460136"/>
            <a:ext cx="2143448" cy="32048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7385" y="1700354"/>
            <a:ext cx="2860999" cy="15885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8602" y="4863319"/>
            <a:ext cx="1958589" cy="11344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CAF7978-AEED-4C71-BDBA-6258FE3918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915" y="1647107"/>
            <a:ext cx="4366590" cy="2866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779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8ae8956-8af1-41ae-b28c-11c73abe10a4" xsi:nil="true"/>
    <lcf76f155ced4ddcb4097134ff3c332f xmlns="1b415e73-a7d1-4a7e-8e45-19aac67d262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01D8C23A14E4448FF0E9454D1E0082" ma:contentTypeVersion="18" ma:contentTypeDescription="Create a new document." ma:contentTypeScope="" ma:versionID="02f4477f26a8b18724c2a2c1f08037b7">
  <xsd:schema xmlns:xsd="http://www.w3.org/2001/XMLSchema" xmlns:xs="http://www.w3.org/2001/XMLSchema" xmlns:p="http://schemas.microsoft.com/office/2006/metadata/properties" xmlns:ns2="1b415e73-a7d1-4a7e-8e45-19aac67d2627" xmlns:ns3="c8ae8956-8af1-41ae-b28c-11c73abe10a4" targetNamespace="http://schemas.microsoft.com/office/2006/metadata/properties" ma:root="true" ma:fieldsID="b6d7a21851ef2206ba67bbbb9446eca9" ns2:_="" ns3:_="">
    <xsd:import namespace="1b415e73-a7d1-4a7e-8e45-19aac67d2627"/>
    <xsd:import namespace="c8ae8956-8af1-41ae-b28c-11c73abe10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415e73-a7d1-4a7e-8e45-19aac67d26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0e63bc2-a606-42e2-9270-da016c1d555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ae8956-8af1-41ae-b28c-11c73abe10a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5c6304a7-1351-4bba-8d25-f090a1c41235}" ma:internalName="TaxCatchAll" ma:showField="CatchAllData" ma:web="c8ae8956-8af1-41ae-b28c-11c73abe10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353512-5C63-4D87-99B4-E06EFD095FB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A3C3E2-E34B-4314-ACC5-A7AB88D6A1B4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c8ae8956-8af1-41ae-b28c-11c73abe10a4"/>
    <ds:schemaRef ds:uri="http://purl.org/dc/terms/"/>
    <ds:schemaRef ds:uri="1b415e73-a7d1-4a7e-8e45-19aac67d2627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00679EC-E8BE-4D70-9375-91D9A7B6A0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415e73-a7d1-4a7e-8e45-19aac67d2627"/>
    <ds:schemaRef ds:uri="c8ae8956-8af1-41ae-b28c-11c73abe10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2215</TotalTime>
  <Words>1234</Words>
  <Application>Microsoft Office PowerPoint</Application>
  <PresentationFormat>Widescreen</PresentationFormat>
  <Paragraphs>142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Calibri</vt:lpstr>
      <vt:lpstr>Calibri body</vt:lpstr>
      <vt:lpstr>Calibri Light</vt:lpstr>
      <vt:lpstr>Comic Sans MS</vt:lpstr>
      <vt:lpstr>Kristen ITC</vt:lpstr>
      <vt:lpstr>Twinkl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Lucy Daisley</cp:lastModifiedBy>
  <cp:revision>171</cp:revision>
  <cp:lastPrinted>2023-05-25T11:11:20Z</cp:lastPrinted>
  <dcterms:created xsi:type="dcterms:W3CDTF">2020-01-21T12:00:38Z</dcterms:created>
  <dcterms:modified xsi:type="dcterms:W3CDTF">2025-09-25T13:39:01Z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0x0101009501D8C23A14E4448FF0E9454D1E0082</vt:lpwstr>
  </property>
  <property fmtid="{D5CDD505-2E9C-101B-9397-08002B2CF9AE}" pid="3" name="MediaServiceImageTags">
    <vt:lpwstr/>
  </property>
</Properties>
</file>